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7" r:id="rId4"/>
    <p:sldId id="258" r:id="rId5"/>
    <p:sldId id="259" r:id="rId6"/>
    <p:sldId id="260" r:id="rId7"/>
    <p:sldId id="261" r:id="rId8"/>
    <p:sldId id="262" r:id="rId9"/>
    <p:sldId id="272" r:id="rId10"/>
    <p:sldId id="281" r:id="rId11"/>
    <p:sldId id="287" r:id="rId12"/>
    <p:sldId id="285" r:id="rId13"/>
    <p:sldId id="286" r:id="rId14"/>
    <p:sldId id="270" r:id="rId15"/>
    <p:sldId id="263" r:id="rId16"/>
    <p:sldId id="264" r:id="rId17"/>
    <p:sldId id="266" r:id="rId18"/>
    <p:sldId id="265" r:id="rId19"/>
    <p:sldId id="267" r:id="rId20"/>
    <p:sldId id="280" r:id="rId21"/>
    <p:sldId id="282" r:id="rId22"/>
    <p:sldId id="283" r:id="rId23"/>
    <p:sldId id="284" r:id="rId24"/>
    <p:sldId id="277" r:id="rId25"/>
    <p:sldId id="268" r:id="rId26"/>
    <p:sldId id="292" r:id="rId27"/>
    <p:sldId id="273" r:id="rId28"/>
    <p:sldId id="275" r:id="rId29"/>
    <p:sldId id="274" r:id="rId30"/>
    <p:sldId id="279" r:id="rId31"/>
    <p:sldId id="276" r:id="rId32"/>
    <p:sldId id="278" r:id="rId33"/>
    <p:sldId id="288" r:id="rId34"/>
    <p:sldId id="290" r:id="rId35"/>
    <p:sldId id="293" r:id="rId36"/>
    <p:sldId id="294" r:id="rId37"/>
    <p:sldId id="29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6" d="100"/>
          <a:sy n="46" d="100"/>
        </p:scale>
        <p:origin x="36"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16T00:19:07.443"/>
    </inkml:context>
    <inkml:brush xml:id="br0">
      <inkml:brushProperty name="width" value="0.4" units="cm"/>
      <inkml:brushProperty name="height" value="0.8" units="cm"/>
      <inkml:brushProperty name="color" value="#EF0C4D"/>
      <inkml:brushProperty name="tip" value="rectangle"/>
      <inkml:brushProperty name="rasterOp" value="maskPen"/>
      <inkml:brushProperty name="ignorePressure" value="1"/>
    </inkml:brush>
  </inkml:definitions>
  <inkml:trace contextRef="#ctx0" brushRef="#br0">4774 586,'-2'0,"-10"0,1 1,-1-2,0 1,1-2,-1 0,1 0,-1-1,1 0,0-1,-6-3,-81-36,49 21,-91-42,-2 6,-15 2,-47-3,-92-29,199 55,-91-47,183 78,-12-7,0 1,-1 0,1 2,-2 0,1 0,0 2,-1 0,-9 1,-58 0,0 3,-1 5,-170 19,132-10,-175 17,-187 18,445-44,-1 1,1 3,0 1,-14 7,-16 10,2 2,-1 4,-209 95,-217 65,411-165,21-7,2 2,-21 12,76-31,0 0,0 1,0 0,0 0,1 1,0 0,0 0,3-1,0-1,1 0,0 1,0 0,0 0,0 0,1 0,0 0,0 0,0 1,0 3,-11 58,4 1,1 33,3-42,-16 388,20 3,1-426,0-3,1 0,0 0,2 0,0 0,2 0,0 0,1-1,1 0,1 0,1-1,1 0,0-1,1 0,1 0,3 1,-3-2,1 1,-2 1,8 16,8 15,-16-30,-1 1,-1 0,1 6,17 37,41 59,-35-67,22 51,-23-35,8 20,11 40,-42-109,1 0,2 0,0-1,1 0,2-1,0-1,13 14,-1-1,34 52,20 40,-38-56,85 126,76 84,-139-200,2-3,4-4,4-2,59 42,-119-101,0 0,1-1,0-1,1 0,0-2,0 0,0 0,1-2,0 0,1-1,-1-1,0 0,1-2,11 0,853-13,281 11,-1145 2,0-2,0-1,0 0,0-1,0-1,-1-1,0 0,1-2,-2 0,4-2,121-54,3 6,139-33,-282 89,66-20,4-4,-52 17,0-1,0-1,-1-1,0-1,11-9,16-15,-1-3,36-40,-47 42,-9 10,0-1,-2-1,12-19,53-78,-4 0,-46 67,-20 33,-2-2,0 1,-2-2,3-10,-6 8,-2 0,0-1,-3 0,0-1,-3 0,1-29,-5-323,-1 136,0 190,-3 0,-5-11,-6-73,11-243,6 255,-4 91,-1 0,-2 0,-2 1,-2 0,-6-13,-9-41,9 35,-3 0,-2 2,-2 0,-3 1,-5-4,9 26,-1 0,-2 1,-1 2,-13-12,-16-18,31 29,1-2,-12-21,10 14,-17-19,38 54,-1 0,0 0,0 0,0 1,-1-1,0 1,1 1,-1-1,-6-2,-7-1,0 0,-13-2,20 6,1 0,-1 0,1-1,1-1,-1 0,0 0,1-1,0-1,0 0,-9-11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FBC7E7-4A11-4331-B1D9-6FEBE24B33A9}"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2691709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BC7E7-4A11-4331-B1D9-6FEBE24B33A9}"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2199907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FBC7E7-4A11-4331-B1D9-6FEBE24B33A9}"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1490727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FBC7E7-4A11-4331-B1D9-6FEBE24B33A9}" type="datetimeFigureOut">
              <a:rPr lang="en-US" smtClean="0"/>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1770034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FBC7E7-4A11-4331-B1D9-6FEBE24B33A9}" type="datetimeFigureOut">
              <a:rPr lang="en-US" smtClean="0"/>
              <a:t>10/15/2019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4090453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FBC7E7-4A11-4331-B1D9-6FEBE24B33A9}" type="datetimeFigureOut">
              <a:rPr lang="en-US" smtClean="0"/>
              <a:t>10/15/2019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3671763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BC7E7-4A11-4331-B1D9-6FEBE24B33A9}" type="datetimeFigureOut">
              <a:rPr lang="en-US" smtClean="0"/>
              <a:t>10/15/2019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1863190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BC7E7-4A11-4331-B1D9-6FEBE24B33A9}" type="datetimeFigureOut">
              <a:rPr lang="en-US" smtClean="0"/>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208540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FBC7E7-4A11-4331-B1D9-6FEBE24B33A9}" type="datetimeFigureOut">
              <a:rPr lang="en-US" smtClean="0"/>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3430121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BC7E7-4A11-4331-B1D9-6FEBE24B33A9}"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3126221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FBC7E7-4A11-4331-B1D9-6FEBE24B33A9}"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A56B2-2823-4DCF-9DB6-344D95256376}" type="slidenum">
              <a:rPr lang="en-US" smtClean="0"/>
              <a:t>‹#›</a:t>
            </a:fld>
            <a:endParaRPr lang="en-US"/>
          </a:p>
        </p:txBody>
      </p:sp>
    </p:spTree>
    <p:extLst>
      <p:ext uri="{BB962C8B-B14F-4D97-AF65-F5344CB8AC3E}">
        <p14:creationId xmlns:p14="http://schemas.microsoft.com/office/powerpoint/2010/main" val="4266606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BC7E7-4A11-4331-B1D9-6FEBE24B33A9}" type="datetimeFigureOut">
              <a:rPr lang="en-US" smtClean="0"/>
              <a:t>10/15/2019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A56B2-2823-4DCF-9DB6-344D95256376}" type="slidenum">
              <a:rPr lang="en-US" smtClean="0"/>
              <a:t>‹#›</a:t>
            </a:fld>
            <a:endParaRPr lang="en-US"/>
          </a:p>
        </p:txBody>
      </p:sp>
    </p:spTree>
    <p:extLst>
      <p:ext uri="{BB962C8B-B14F-4D97-AF65-F5344CB8AC3E}">
        <p14:creationId xmlns:p14="http://schemas.microsoft.com/office/powerpoint/2010/main" val="3287758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5" Type="http://schemas.openxmlformats.org/officeDocument/2006/relationships/image" Target="../media/image39.jpg"/><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Congratulations on your purchase of the Wild Wing!</a:t>
            </a:r>
          </a:p>
        </p:txBody>
      </p:sp>
      <p:sp>
        <p:nvSpPr>
          <p:cNvPr id="3" name="Subtitle 2"/>
          <p:cNvSpPr>
            <a:spLocks noGrp="1"/>
          </p:cNvSpPr>
          <p:nvPr>
            <p:ph type="subTitle" idx="1"/>
          </p:nvPr>
        </p:nvSpPr>
        <p:spPr/>
        <p:txBody>
          <a:bodyPr/>
          <a:lstStyle/>
          <a:p>
            <a:r>
              <a:rPr lang="en-US" dirty="0"/>
              <a:t>This booklet will guide you through the assembly and you will be out flying your new wing in no time!</a:t>
            </a:r>
          </a:p>
        </p:txBody>
      </p:sp>
    </p:spTree>
    <p:extLst>
      <p:ext uri="{BB962C8B-B14F-4D97-AF65-F5344CB8AC3E}">
        <p14:creationId xmlns:p14="http://schemas.microsoft.com/office/powerpoint/2010/main" val="2018524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088227"/>
          </a:xfrm>
        </p:spPr>
        <p:txBody>
          <a:bodyPr>
            <a:normAutofit fontScale="90000"/>
          </a:bodyPr>
          <a:lstStyle/>
          <a:p>
            <a:pPr marL="285750" indent="-285750">
              <a:lnSpc>
                <a:spcPct val="100000"/>
              </a:lnSpc>
              <a:buFont typeface="Arial" panose="020B0604020202020204" pitchFamily="34" charset="0"/>
              <a:buChar char="•"/>
            </a:pPr>
            <a:r>
              <a:rPr lang="en-US" sz="1800" dirty="0"/>
              <a:t>What you will need to complete this kit:</a:t>
            </a:r>
            <a:br>
              <a:rPr lang="en-US" sz="1800" dirty="0"/>
            </a:br>
            <a:br>
              <a:rPr lang="en-US" sz="1800" dirty="0"/>
            </a:br>
            <a:r>
              <a:rPr lang="en-US" sz="1300" dirty="0"/>
              <a:t>Plastic hinges, ½” x 1”  (6 needed)</a:t>
            </a:r>
            <a:br>
              <a:rPr lang="en-US" sz="1300" dirty="0"/>
            </a:br>
            <a:br>
              <a:rPr lang="en-US" sz="1300" dirty="0"/>
            </a:br>
            <a:r>
              <a:rPr lang="en-US" sz="1300" dirty="0"/>
              <a:t>Control Horn, ½”  (2 needed)</a:t>
            </a:r>
            <a:br>
              <a:rPr lang="en-US" sz="1300" dirty="0"/>
            </a:br>
            <a:br>
              <a:rPr lang="en-US" sz="1300" dirty="0"/>
            </a:br>
            <a:r>
              <a:rPr lang="en-US" sz="1300" dirty="0"/>
              <a:t>Medium CA</a:t>
            </a:r>
            <a:br>
              <a:rPr lang="en-US" sz="1300" dirty="0"/>
            </a:br>
            <a:br>
              <a:rPr lang="en-US" sz="1300" dirty="0"/>
            </a:br>
            <a:r>
              <a:rPr lang="en-US" sz="1300" dirty="0"/>
              <a:t>Thin CA</a:t>
            </a:r>
            <a:br>
              <a:rPr lang="en-US" sz="1300" dirty="0"/>
            </a:br>
            <a:br>
              <a:rPr lang="en-US" sz="1300" dirty="0"/>
            </a:br>
            <a:r>
              <a:rPr lang="en-US" sz="1300" dirty="0"/>
              <a:t>Epoxy (20 Minute)</a:t>
            </a:r>
            <a:br>
              <a:rPr lang="en-US" sz="1300" dirty="0"/>
            </a:br>
            <a:br>
              <a:rPr lang="en-US" sz="1300" dirty="0"/>
            </a:br>
            <a:r>
              <a:rPr lang="en-US" sz="1300" dirty="0"/>
              <a:t>36” ruler</a:t>
            </a:r>
            <a:br>
              <a:rPr lang="en-US" sz="1300" dirty="0"/>
            </a:br>
            <a:br>
              <a:rPr lang="en-US" sz="1300" dirty="0"/>
            </a:br>
            <a:r>
              <a:rPr lang="en-US" sz="1300" dirty="0"/>
              <a:t>3 Rubber bands</a:t>
            </a:r>
            <a:br>
              <a:rPr lang="en-US" sz="1300" dirty="0"/>
            </a:br>
            <a:br>
              <a:rPr lang="en-US" sz="1300" dirty="0"/>
            </a:br>
            <a:r>
              <a:rPr lang="en-US" sz="1300" dirty="0"/>
              <a:t>Flat Building surface</a:t>
            </a:r>
            <a:br>
              <a:rPr lang="en-US" sz="1300" dirty="0"/>
            </a:br>
            <a:br>
              <a:rPr lang="en-US" sz="1300" dirty="0"/>
            </a:br>
            <a:r>
              <a:rPr lang="en-US" sz="1300" dirty="0"/>
              <a:t>Building saw</a:t>
            </a:r>
            <a:br>
              <a:rPr lang="en-US" sz="1300" dirty="0"/>
            </a:br>
            <a:br>
              <a:rPr lang="en-US" sz="1300" dirty="0"/>
            </a:br>
            <a:r>
              <a:rPr lang="en-US" sz="1300" dirty="0"/>
              <a:t>Square</a:t>
            </a:r>
            <a:br>
              <a:rPr lang="en-US" sz="1300" dirty="0"/>
            </a:br>
            <a:br>
              <a:rPr lang="en-US" sz="1300" dirty="0"/>
            </a:br>
            <a:r>
              <a:rPr lang="en-US" sz="1300" dirty="0"/>
              <a:t>1 Roll of Covering (your choice on colors and Brands, I like to use more than one color and </a:t>
            </a:r>
            <a:r>
              <a:rPr lang="en-US" sz="1300" dirty="0" err="1"/>
              <a:t>UltraCote</a:t>
            </a:r>
            <a:r>
              <a:rPr lang="en-US" sz="1300" dirty="0"/>
              <a:t> Brand)</a:t>
            </a:r>
            <a:br>
              <a:rPr lang="en-US" sz="1300" dirty="0"/>
            </a:br>
            <a:br>
              <a:rPr lang="en-US" sz="1300" dirty="0"/>
            </a:br>
            <a:r>
              <a:rPr lang="en-US" sz="1300" dirty="0"/>
              <a:t>Suggested motor: Propdrive2826 1350 KV</a:t>
            </a:r>
            <a:br>
              <a:rPr lang="en-US" sz="1300" dirty="0"/>
            </a:br>
            <a:br>
              <a:rPr lang="en-US" sz="1300" dirty="0"/>
            </a:br>
            <a:r>
              <a:rPr lang="en-US" sz="1300" dirty="0"/>
              <a:t>Speed Control: 30 amp</a:t>
            </a:r>
            <a:br>
              <a:rPr lang="en-US" sz="1300" dirty="0"/>
            </a:br>
            <a:br>
              <a:rPr lang="en-US" sz="1300" dirty="0"/>
            </a:br>
            <a:r>
              <a:rPr lang="en-US" sz="1300" dirty="0"/>
              <a:t>Prop 9 x 4.7</a:t>
            </a:r>
            <a:br>
              <a:rPr lang="en-US" sz="1300" dirty="0"/>
            </a:br>
            <a:br>
              <a:rPr lang="en-US" sz="1300" dirty="0"/>
            </a:br>
            <a:r>
              <a:rPr lang="en-US" sz="1300" dirty="0"/>
              <a:t>Battery: 3 cell 1000 </a:t>
            </a:r>
            <a:r>
              <a:rPr lang="en-US" sz="1300" dirty="0" err="1"/>
              <a:t>MaH</a:t>
            </a:r>
            <a:br>
              <a:rPr lang="en-US" sz="1300" dirty="0"/>
            </a:br>
            <a:br>
              <a:rPr lang="en-US" sz="1300" dirty="0"/>
            </a:br>
            <a:r>
              <a:rPr lang="en-US" sz="1300" dirty="0"/>
              <a:t>2 -Small round magnets  (these will hold the hatch in place) </a:t>
            </a:r>
            <a:br>
              <a:rPr lang="en-US" sz="1300" dirty="0"/>
            </a:br>
            <a:br>
              <a:rPr lang="en-US" sz="1800" dirty="0"/>
            </a:br>
            <a:endParaRPr lang="en-US" sz="1800" dirty="0"/>
          </a:p>
        </p:txBody>
      </p:sp>
    </p:spTree>
    <p:extLst>
      <p:ext uri="{BB962C8B-B14F-4D97-AF65-F5344CB8AC3E}">
        <p14:creationId xmlns:p14="http://schemas.microsoft.com/office/powerpoint/2010/main" val="2643941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First thing we need to do is organize all the parts to make sure you have everything.</a:t>
            </a:r>
          </a:p>
        </p:txBody>
      </p:sp>
      <p:sp>
        <p:nvSpPr>
          <p:cNvPr id="3" name="Content Placeholder 2"/>
          <p:cNvSpPr>
            <a:spLocks noGrp="1"/>
          </p:cNvSpPr>
          <p:nvPr>
            <p:ph idx="1"/>
          </p:nvPr>
        </p:nvSpPr>
        <p:spPr/>
        <p:txBody>
          <a:bodyPr/>
          <a:lstStyle/>
          <a:p>
            <a:endParaRPr lang="en-US" dirty="0"/>
          </a:p>
          <a:p>
            <a:pPr marL="514350" indent="-514350">
              <a:buFont typeface="+mj-lt"/>
              <a:buAutoNum type="arabicPeriod"/>
            </a:pPr>
            <a:r>
              <a:rPr lang="en-US" dirty="0"/>
              <a:t> </a:t>
            </a:r>
            <a:r>
              <a:rPr lang="en-US" sz="3200" dirty="0"/>
              <a:t>Inventory</a:t>
            </a:r>
            <a:endParaRPr lang="en-US" dirty="0"/>
          </a:p>
          <a:p>
            <a:pPr marL="0" indent="0">
              <a:buNone/>
            </a:pPr>
            <a:r>
              <a:rPr lang="en-US" dirty="0"/>
              <a:t>    I will go through each part and explain what they are and any special direction they might need to go during assembly.</a:t>
            </a:r>
          </a:p>
          <a:p>
            <a:pPr marL="0" indent="0">
              <a:buNone/>
            </a:pPr>
            <a:endParaRPr lang="en-US" dirty="0"/>
          </a:p>
          <a:p>
            <a:pPr marL="0" indent="0">
              <a:buNone/>
            </a:pPr>
            <a:r>
              <a:rPr lang="en-US" dirty="0"/>
              <a:t>      </a:t>
            </a:r>
            <a:r>
              <a:rPr lang="en-US" sz="1800" dirty="0"/>
              <a:t>A. </a:t>
            </a:r>
            <a:r>
              <a:rPr lang="en-US" sz="1800" b="1" dirty="0"/>
              <a:t>Spars,</a:t>
            </a:r>
          </a:p>
          <a:p>
            <a:pPr marL="0" indent="0">
              <a:buNone/>
            </a:pPr>
            <a:endParaRPr lang="en-US" dirty="0"/>
          </a:p>
          <a:p>
            <a:pPr marL="514350" indent="-514350">
              <a:buFont typeface="+mj-lt"/>
              <a:buAutoNum type="arabicPeriod"/>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3129" y="4875015"/>
            <a:ext cx="2047632" cy="1535724"/>
          </a:xfrm>
          <a:prstGeom prst="rect">
            <a:avLst/>
          </a:prstGeom>
        </p:spPr>
      </p:pic>
      <p:sp>
        <p:nvSpPr>
          <p:cNvPr id="5" name="TextBox 4"/>
          <p:cNvSpPr txBox="1"/>
          <p:nvPr/>
        </p:nvSpPr>
        <p:spPr>
          <a:xfrm>
            <a:off x="3869635" y="4638261"/>
            <a:ext cx="6692348" cy="1200329"/>
          </a:xfrm>
          <a:prstGeom prst="rect">
            <a:avLst/>
          </a:prstGeom>
          <a:noFill/>
        </p:spPr>
        <p:txBody>
          <a:bodyPr wrap="square" rtlCol="0">
            <a:spAutoFit/>
          </a:bodyPr>
          <a:lstStyle/>
          <a:p>
            <a:r>
              <a:rPr lang="en-US" dirty="0"/>
              <a:t>There are four spars total, two front (larger) and two back (narrower). They are marked Left and Right. You also need to be aware that they each have a larger step on one end. This is very important later in the build.</a:t>
            </a:r>
          </a:p>
        </p:txBody>
      </p:sp>
    </p:spTree>
    <p:extLst>
      <p:ext uri="{BB962C8B-B14F-4D97-AF65-F5344CB8AC3E}">
        <p14:creationId xmlns:p14="http://schemas.microsoft.com/office/powerpoint/2010/main" val="1581836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715066" y="1690688"/>
            <a:ext cx="6330460" cy="4747843"/>
          </a:xfrm>
          <a:prstGeom prst="rect">
            <a:avLst/>
          </a:prstGeom>
        </p:spPr>
      </p:pic>
      <p:sp>
        <p:nvSpPr>
          <p:cNvPr id="5" name="Oval 4"/>
          <p:cNvSpPr/>
          <p:nvPr/>
        </p:nvSpPr>
        <p:spPr>
          <a:xfrm>
            <a:off x="2715066" y="3016251"/>
            <a:ext cx="689316" cy="2118457"/>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200" dirty="0"/>
              <a:t>Each spar has one end that has a ¼” step,</a:t>
            </a:r>
            <a:br>
              <a:rPr lang="en-US" sz="3200" dirty="0"/>
            </a:br>
            <a:r>
              <a:rPr lang="en-US" sz="3200" dirty="0"/>
              <a:t>the other end only has an 1/8” step.</a:t>
            </a:r>
          </a:p>
        </p:txBody>
      </p:sp>
      <p:sp>
        <p:nvSpPr>
          <p:cNvPr id="3" name="TextBox 2">
            <a:extLst>
              <a:ext uri="{FF2B5EF4-FFF2-40B4-BE49-F238E27FC236}">
                <a16:creationId xmlns:a16="http://schemas.microsoft.com/office/drawing/2014/main" id="{8C932984-4A83-428A-ABCE-A27BD7A3A6BD}"/>
              </a:ext>
            </a:extLst>
          </p:cNvPr>
          <p:cNvSpPr txBox="1"/>
          <p:nvPr/>
        </p:nvSpPr>
        <p:spPr>
          <a:xfrm>
            <a:off x="9458960" y="3302000"/>
            <a:ext cx="2063129" cy="369332"/>
          </a:xfrm>
          <a:prstGeom prst="rect">
            <a:avLst/>
          </a:prstGeom>
          <a:noFill/>
        </p:spPr>
        <p:txBody>
          <a:bodyPr wrap="none" rtlCol="0">
            <a:spAutoFit/>
          </a:bodyPr>
          <a:lstStyle/>
          <a:p>
            <a:r>
              <a:rPr lang="en-US" dirty="0"/>
              <a:t>1/8 step on this end</a:t>
            </a:r>
          </a:p>
        </p:txBody>
      </p:sp>
      <p:cxnSp>
        <p:nvCxnSpPr>
          <p:cNvPr id="8" name="Straight Arrow Connector 7">
            <a:extLst>
              <a:ext uri="{FF2B5EF4-FFF2-40B4-BE49-F238E27FC236}">
                <a16:creationId xmlns:a16="http://schemas.microsoft.com/office/drawing/2014/main" id="{B3716F6F-D8FC-4925-8662-AFAB706B12BF}"/>
              </a:ext>
            </a:extLst>
          </p:cNvPr>
          <p:cNvCxnSpPr>
            <a:cxnSpLocks/>
          </p:cNvCxnSpPr>
          <p:nvPr/>
        </p:nvCxnSpPr>
        <p:spPr>
          <a:xfrm flipH="1">
            <a:off x="8795043" y="3429000"/>
            <a:ext cx="651411" cy="635609"/>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72D48021-EA06-4D64-8BC4-AC8D84617D54}"/>
              </a:ext>
            </a:extLst>
          </p:cNvPr>
          <p:cNvSpPr/>
          <p:nvPr/>
        </p:nvSpPr>
        <p:spPr>
          <a:xfrm>
            <a:off x="8239760" y="2753360"/>
            <a:ext cx="818272" cy="241395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A4DE9CD-5572-4F12-9FE4-02094E39F85F}"/>
              </a:ext>
            </a:extLst>
          </p:cNvPr>
          <p:cNvSpPr txBox="1"/>
          <p:nvPr/>
        </p:nvSpPr>
        <p:spPr>
          <a:xfrm>
            <a:off x="838200" y="3302000"/>
            <a:ext cx="1571007" cy="646331"/>
          </a:xfrm>
          <a:prstGeom prst="rect">
            <a:avLst/>
          </a:prstGeom>
          <a:noFill/>
        </p:spPr>
        <p:txBody>
          <a:bodyPr wrap="none" rtlCol="0">
            <a:spAutoFit/>
          </a:bodyPr>
          <a:lstStyle/>
          <a:p>
            <a:r>
              <a:rPr lang="en-US" dirty="0"/>
              <a:t>¼” step on this</a:t>
            </a:r>
          </a:p>
          <a:p>
            <a:r>
              <a:rPr lang="en-US" dirty="0"/>
              <a:t>end</a:t>
            </a:r>
          </a:p>
        </p:txBody>
      </p:sp>
      <p:cxnSp>
        <p:nvCxnSpPr>
          <p:cNvPr id="13" name="Straight Arrow Connector 12">
            <a:extLst>
              <a:ext uri="{FF2B5EF4-FFF2-40B4-BE49-F238E27FC236}">
                <a16:creationId xmlns:a16="http://schemas.microsoft.com/office/drawing/2014/main" id="{DA4330A3-8B2C-4024-8245-5F589D80EAF3}"/>
              </a:ext>
            </a:extLst>
          </p:cNvPr>
          <p:cNvCxnSpPr>
            <a:cxnSpLocks/>
            <a:endCxn id="5" idx="2"/>
          </p:cNvCxnSpPr>
          <p:nvPr/>
        </p:nvCxnSpPr>
        <p:spPr>
          <a:xfrm>
            <a:off x="1513840" y="3835717"/>
            <a:ext cx="1201226" cy="239763"/>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93923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B. </a:t>
            </a:r>
            <a:r>
              <a:rPr lang="en-US" sz="1800" b="1" dirty="0"/>
              <a:t>Box Sides</a:t>
            </a:r>
            <a:r>
              <a:rPr lang="en-US" sz="1800" dirty="0"/>
              <a:t>,  There is one right and one left Box Side, they are marked Left and Right.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9"/>
            <a:ext cx="2594317" cy="1945738"/>
          </a:xfrm>
        </p:spPr>
      </p:pic>
      <p:sp>
        <p:nvSpPr>
          <p:cNvPr id="5" name="TextBox 4"/>
          <p:cNvSpPr txBox="1"/>
          <p:nvPr/>
        </p:nvSpPr>
        <p:spPr>
          <a:xfrm>
            <a:off x="838200" y="3924886"/>
            <a:ext cx="10775707" cy="369332"/>
          </a:xfrm>
          <a:prstGeom prst="rect">
            <a:avLst/>
          </a:prstGeom>
          <a:noFill/>
        </p:spPr>
        <p:txBody>
          <a:bodyPr wrap="none" rtlCol="0">
            <a:spAutoFit/>
          </a:bodyPr>
          <a:lstStyle/>
          <a:p>
            <a:r>
              <a:rPr lang="en-US" dirty="0"/>
              <a:t>C. </a:t>
            </a:r>
            <a:r>
              <a:rPr lang="en-US" b="1" dirty="0"/>
              <a:t>Ribs</a:t>
            </a:r>
            <a:r>
              <a:rPr lang="en-US" dirty="0"/>
              <a:t>, There are three different types of Ribs:  1/8” Balsa (8 pcs), 1/8” Ply (2 pcs) and 1/8” balsa End Caps (2 pcs)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460630"/>
            <a:ext cx="2540001" cy="1905001"/>
          </a:xfrm>
          <a:prstGeom prst="rect">
            <a:avLst/>
          </a:prstGeom>
        </p:spPr>
      </p:pic>
      <p:sp>
        <p:nvSpPr>
          <p:cNvPr id="7" name="Arrow: Left 6"/>
          <p:cNvSpPr/>
          <p:nvPr/>
        </p:nvSpPr>
        <p:spPr>
          <a:xfrm>
            <a:off x="3305908" y="4768948"/>
            <a:ext cx="900332" cy="35169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 7"/>
          <p:cNvSpPr/>
          <p:nvPr/>
        </p:nvSpPr>
        <p:spPr>
          <a:xfrm>
            <a:off x="3378201" y="5233182"/>
            <a:ext cx="1587694" cy="3235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 8"/>
          <p:cNvSpPr/>
          <p:nvPr/>
        </p:nvSpPr>
        <p:spPr>
          <a:xfrm>
            <a:off x="3432517" y="5767754"/>
            <a:ext cx="2663483" cy="35169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459458" y="4768948"/>
            <a:ext cx="6682154" cy="369332"/>
          </a:xfrm>
          <a:prstGeom prst="rect">
            <a:avLst/>
          </a:prstGeom>
          <a:noFill/>
        </p:spPr>
        <p:txBody>
          <a:bodyPr wrap="square" rtlCol="0">
            <a:spAutoFit/>
          </a:bodyPr>
          <a:lstStyle/>
          <a:p>
            <a:r>
              <a:rPr lang="en-US" dirty="0"/>
              <a:t>End Caps, 1/8” Balsa</a:t>
            </a:r>
          </a:p>
        </p:txBody>
      </p:sp>
      <p:sp>
        <p:nvSpPr>
          <p:cNvPr id="11" name="TextBox 10"/>
          <p:cNvSpPr txBox="1"/>
          <p:nvPr/>
        </p:nvSpPr>
        <p:spPr>
          <a:xfrm>
            <a:off x="5134708" y="5187406"/>
            <a:ext cx="4290646" cy="369332"/>
          </a:xfrm>
          <a:prstGeom prst="rect">
            <a:avLst/>
          </a:prstGeom>
          <a:noFill/>
        </p:spPr>
        <p:txBody>
          <a:bodyPr wrap="square" rtlCol="0">
            <a:spAutoFit/>
          </a:bodyPr>
          <a:lstStyle/>
          <a:p>
            <a:r>
              <a:rPr lang="en-US" dirty="0"/>
              <a:t>1/8” Ply W1 </a:t>
            </a:r>
          </a:p>
        </p:txBody>
      </p:sp>
      <p:sp>
        <p:nvSpPr>
          <p:cNvPr id="12" name="TextBox 11"/>
          <p:cNvSpPr txBox="1"/>
          <p:nvPr/>
        </p:nvSpPr>
        <p:spPr>
          <a:xfrm>
            <a:off x="6096000" y="5799351"/>
            <a:ext cx="5045612" cy="369332"/>
          </a:xfrm>
          <a:prstGeom prst="rect">
            <a:avLst/>
          </a:prstGeom>
          <a:noFill/>
        </p:spPr>
        <p:txBody>
          <a:bodyPr wrap="square" rtlCol="0">
            <a:spAutoFit/>
          </a:bodyPr>
          <a:lstStyle/>
          <a:p>
            <a:r>
              <a:rPr lang="en-US" dirty="0"/>
              <a:t>1/8” Balsa W2-W5</a:t>
            </a:r>
          </a:p>
        </p:txBody>
      </p:sp>
      <p:sp>
        <p:nvSpPr>
          <p:cNvPr id="13" name="TextBox 12">
            <a:extLst>
              <a:ext uri="{FF2B5EF4-FFF2-40B4-BE49-F238E27FC236}">
                <a16:creationId xmlns:a16="http://schemas.microsoft.com/office/drawing/2014/main" id="{ADBA2E64-4B90-4E46-B039-3EDB22F82D83}"/>
              </a:ext>
            </a:extLst>
          </p:cNvPr>
          <p:cNvSpPr txBox="1"/>
          <p:nvPr/>
        </p:nvSpPr>
        <p:spPr>
          <a:xfrm>
            <a:off x="3647440" y="4239455"/>
            <a:ext cx="4699941" cy="369332"/>
          </a:xfrm>
          <a:prstGeom prst="rect">
            <a:avLst/>
          </a:prstGeom>
          <a:noFill/>
        </p:spPr>
        <p:txBody>
          <a:bodyPr wrap="none" rtlCol="0">
            <a:spAutoFit/>
          </a:bodyPr>
          <a:lstStyle/>
          <a:p>
            <a:r>
              <a:rPr lang="en-US" dirty="0"/>
              <a:t>The ribs W2- W5 are not marked it isn’t needed.</a:t>
            </a:r>
          </a:p>
        </p:txBody>
      </p:sp>
    </p:spTree>
    <p:extLst>
      <p:ext uri="{BB962C8B-B14F-4D97-AF65-F5344CB8AC3E}">
        <p14:creationId xmlns:p14="http://schemas.microsoft.com/office/powerpoint/2010/main" val="2909906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D. </a:t>
            </a:r>
            <a:r>
              <a:rPr lang="en-US" sz="1800" b="1" dirty="0"/>
              <a:t>Wing Tip</a:t>
            </a:r>
            <a:r>
              <a:rPr lang="en-US" sz="1800" dirty="0"/>
              <a:t>, There are two of these one mounts on each end of the wing, along with these there are </a:t>
            </a:r>
            <a:r>
              <a:rPr lang="en-US" sz="1800" b="1" dirty="0"/>
              <a:t>12 Triangle pieces.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04180"/>
            <a:ext cx="2188633" cy="1641475"/>
          </a:xfrm>
        </p:spPr>
      </p:pic>
      <p:sp>
        <p:nvSpPr>
          <p:cNvPr id="5" name="Oval 4"/>
          <p:cNvSpPr/>
          <p:nvPr/>
        </p:nvSpPr>
        <p:spPr>
          <a:xfrm>
            <a:off x="1319432" y="2161612"/>
            <a:ext cx="1226168" cy="77372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179298" y="1842868"/>
            <a:ext cx="6400800" cy="923330"/>
          </a:xfrm>
          <a:prstGeom prst="rect">
            <a:avLst/>
          </a:prstGeom>
          <a:noFill/>
        </p:spPr>
        <p:txBody>
          <a:bodyPr wrap="square" rtlCol="0">
            <a:spAutoFit/>
          </a:bodyPr>
          <a:lstStyle/>
          <a:p>
            <a:r>
              <a:rPr lang="en-US" dirty="0"/>
              <a:t>These triangle pieces keep the wing tip straight on the end of the wing and make it more stable. Each triangle piece fits into a slot in the End Cap Rib.</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2940" y="3249291"/>
            <a:ext cx="4284395" cy="3213296"/>
          </a:xfrm>
          <a:prstGeom prst="rect">
            <a:avLst/>
          </a:prstGeom>
        </p:spPr>
      </p:pic>
      <p:sp>
        <p:nvSpPr>
          <p:cNvPr id="10" name="Rectangle 9"/>
          <p:cNvSpPr/>
          <p:nvPr/>
        </p:nvSpPr>
        <p:spPr>
          <a:xfrm>
            <a:off x="1814732" y="4508350"/>
            <a:ext cx="4811151" cy="2186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p:cNvCxnSpPr/>
          <p:nvPr/>
        </p:nvCxnSpPr>
        <p:spPr>
          <a:xfrm flipH="1" flipV="1">
            <a:off x="3446585" y="4304714"/>
            <a:ext cx="436098" cy="9003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3474720" y="4051495"/>
            <a:ext cx="478302" cy="12098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3882683" y="4037428"/>
            <a:ext cx="576775" cy="1167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3882683" y="4304714"/>
            <a:ext cx="604911" cy="9566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3953022" y="4037428"/>
            <a:ext cx="1012873" cy="12238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3953022" y="4304714"/>
            <a:ext cx="1055076" cy="9566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3756074" y="5106572"/>
            <a:ext cx="351692" cy="26728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4459458" y="5106572"/>
            <a:ext cx="4149970" cy="369332"/>
          </a:xfrm>
          <a:prstGeom prst="rect">
            <a:avLst/>
          </a:prstGeom>
          <a:noFill/>
        </p:spPr>
        <p:txBody>
          <a:bodyPr wrap="square" rtlCol="0">
            <a:spAutoFit/>
          </a:bodyPr>
          <a:lstStyle/>
          <a:p>
            <a:r>
              <a:rPr lang="en-US" dirty="0"/>
              <a:t>Locating Slots for triangles</a:t>
            </a:r>
          </a:p>
        </p:txBody>
      </p:sp>
      <p:sp>
        <p:nvSpPr>
          <p:cNvPr id="38" name="Arrow: Left 37"/>
          <p:cNvSpPr/>
          <p:nvPr/>
        </p:nvSpPr>
        <p:spPr>
          <a:xfrm>
            <a:off x="6534443" y="3516923"/>
            <a:ext cx="1695157" cy="36576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8510954" y="3289207"/>
            <a:ext cx="2630658" cy="369332"/>
          </a:xfrm>
          <a:prstGeom prst="rect">
            <a:avLst/>
          </a:prstGeom>
          <a:noFill/>
        </p:spPr>
        <p:txBody>
          <a:bodyPr wrap="square" rtlCol="0">
            <a:spAutoFit/>
          </a:bodyPr>
          <a:lstStyle/>
          <a:p>
            <a:r>
              <a:rPr lang="en-US" dirty="0"/>
              <a:t>End Cap Rib</a:t>
            </a:r>
          </a:p>
        </p:txBody>
      </p:sp>
    </p:spTree>
    <p:extLst>
      <p:ext uri="{BB962C8B-B14F-4D97-AF65-F5344CB8AC3E}">
        <p14:creationId xmlns:p14="http://schemas.microsoft.com/office/powerpoint/2010/main" val="3042765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E. Hatch and </a:t>
            </a:r>
            <a:r>
              <a:rPr lang="en-US" sz="1800" dirty="0" err="1"/>
              <a:t>Doubler</a:t>
            </a:r>
            <a:endParaRPr lang="en-US" sz="1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83555"/>
            <a:ext cx="2393951" cy="1795463"/>
          </a:xfrm>
        </p:spPr>
      </p:pic>
      <p:sp>
        <p:nvSpPr>
          <p:cNvPr id="5" name="TextBox 4"/>
          <p:cNvSpPr txBox="1"/>
          <p:nvPr/>
        </p:nvSpPr>
        <p:spPr>
          <a:xfrm>
            <a:off x="1069145" y="3699803"/>
            <a:ext cx="2798651" cy="369332"/>
          </a:xfrm>
          <a:prstGeom prst="rect">
            <a:avLst/>
          </a:prstGeom>
          <a:noFill/>
        </p:spPr>
        <p:txBody>
          <a:bodyPr wrap="none" rtlCol="0">
            <a:spAutoFit/>
          </a:bodyPr>
          <a:lstStyle/>
          <a:p>
            <a:r>
              <a:rPr lang="en-US" dirty="0"/>
              <a:t>F. Top of Box pieces (3 total)</a:t>
            </a:r>
          </a:p>
        </p:txBody>
      </p:sp>
      <p:sp>
        <p:nvSpPr>
          <p:cNvPr id="7" name="TextBox 6"/>
          <p:cNvSpPr txBox="1"/>
          <p:nvPr/>
        </p:nvSpPr>
        <p:spPr>
          <a:xfrm>
            <a:off x="3418449" y="4332849"/>
            <a:ext cx="5148776" cy="646331"/>
          </a:xfrm>
          <a:prstGeom prst="rect">
            <a:avLst/>
          </a:prstGeom>
          <a:noFill/>
        </p:spPr>
        <p:txBody>
          <a:bodyPr wrap="square" rtlCol="0">
            <a:spAutoFit/>
          </a:bodyPr>
          <a:lstStyle/>
          <a:p>
            <a:r>
              <a:rPr lang="en-US" dirty="0"/>
              <a:t>These three pieces are marked “Top Front”, “Servo Hatch” and “Top Back”</a:t>
            </a:r>
          </a:p>
        </p:txBody>
      </p:sp>
      <p:pic>
        <p:nvPicPr>
          <p:cNvPr id="8" name="Picture 7" descr="A picture containing indoor, sitting, old, white&#10;&#10;Description automatically generated">
            <a:extLst>
              <a:ext uri="{FF2B5EF4-FFF2-40B4-BE49-F238E27FC236}">
                <a16:creationId xmlns:a16="http://schemas.microsoft.com/office/drawing/2014/main" id="{FA667F64-34FC-4099-B78C-1904B3DC8F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152290"/>
            <a:ext cx="2393951" cy="1795463"/>
          </a:xfrm>
          <a:prstGeom prst="rect">
            <a:avLst/>
          </a:prstGeom>
        </p:spPr>
      </p:pic>
    </p:spTree>
    <p:extLst>
      <p:ext uri="{BB962C8B-B14F-4D97-AF65-F5344CB8AC3E}">
        <p14:creationId xmlns:p14="http://schemas.microsoft.com/office/powerpoint/2010/main" val="2652205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G. </a:t>
            </a:r>
            <a:r>
              <a:rPr lang="en-US" sz="1800" b="1" dirty="0"/>
              <a:t>Bottom Box Pieces</a:t>
            </a:r>
            <a:r>
              <a:rPr lang="en-US" sz="1800" dirty="0"/>
              <a: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247322"/>
            <a:ext cx="2615142" cy="1961357"/>
          </a:xfrm>
        </p:spPr>
      </p:pic>
      <p:sp>
        <p:nvSpPr>
          <p:cNvPr id="5" name="TextBox 4"/>
          <p:cNvSpPr txBox="1"/>
          <p:nvPr/>
        </p:nvSpPr>
        <p:spPr>
          <a:xfrm>
            <a:off x="3685735" y="1195754"/>
            <a:ext cx="5331656" cy="1754326"/>
          </a:xfrm>
          <a:prstGeom prst="rect">
            <a:avLst/>
          </a:prstGeom>
          <a:noFill/>
        </p:spPr>
        <p:txBody>
          <a:bodyPr wrap="square" rtlCol="0">
            <a:spAutoFit/>
          </a:bodyPr>
          <a:lstStyle/>
          <a:p>
            <a:r>
              <a:rPr lang="en-US" dirty="0"/>
              <a:t>Same as the top pieces there are three of these as well, again all marked Front, Middle and Back.</a:t>
            </a:r>
          </a:p>
          <a:p>
            <a:endParaRPr lang="en-US" dirty="0"/>
          </a:p>
          <a:p>
            <a:r>
              <a:rPr lang="en-US" dirty="0"/>
              <a:t>We have changed the design of these three pieces to lighten the wing, your pieces will have cut outs in them.</a:t>
            </a:r>
          </a:p>
        </p:txBody>
      </p:sp>
      <p:sp>
        <p:nvSpPr>
          <p:cNvPr id="6" name="TextBox 5"/>
          <p:cNvSpPr txBox="1"/>
          <p:nvPr/>
        </p:nvSpPr>
        <p:spPr>
          <a:xfrm>
            <a:off x="838200" y="3699803"/>
            <a:ext cx="3084371" cy="369332"/>
          </a:xfrm>
          <a:prstGeom prst="rect">
            <a:avLst/>
          </a:prstGeom>
          <a:noFill/>
        </p:spPr>
        <p:txBody>
          <a:bodyPr wrap="none" rtlCol="0">
            <a:spAutoFit/>
          </a:bodyPr>
          <a:lstStyle/>
          <a:p>
            <a:r>
              <a:rPr lang="en-US" dirty="0"/>
              <a:t>H. ¼” x ¼” Balsa sticks  (5 total)</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158137"/>
            <a:ext cx="2825751" cy="2119313"/>
          </a:xfrm>
          <a:prstGeom prst="rect">
            <a:avLst/>
          </a:prstGeom>
        </p:spPr>
      </p:pic>
      <p:sp>
        <p:nvSpPr>
          <p:cNvPr id="8" name="TextBox 7"/>
          <p:cNvSpPr txBox="1"/>
          <p:nvPr/>
        </p:nvSpPr>
        <p:spPr>
          <a:xfrm>
            <a:off x="4178105" y="4332849"/>
            <a:ext cx="5289452" cy="369332"/>
          </a:xfrm>
          <a:prstGeom prst="rect">
            <a:avLst/>
          </a:prstGeom>
          <a:noFill/>
        </p:spPr>
        <p:txBody>
          <a:bodyPr wrap="square" rtlCol="0">
            <a:spAutoFit/>
          </a:bodyPr>
          <a:lstStyle/>
          <a:p>
            <a:r>
              <a:rPr lang="en-US" dirty="0"/>
              <a:t>These all need to be cut to different lengths.</a:t>
            </a:r>
          </a:p>
        </p:txBody>
      </p:sp>
    </p:spTree>
    <p:extLst>
      <p:ext uri="{BB962C8B-B14F-4D97-AF65-F5344CB8AC3E}">
        <p14:creationId xmlns:p14="http://schemas.microsoft.com/office/powerpoint/2010/main" val="2116382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b="1" dirty="0"/>
              <a:t>I</a:t>
            </a:r>
            <a:r>
              <a:rPr lang="en-US" sz="1800" dirty="0"/>
              <a:t>. </a:t>
            </a:r>
            <a:r>
              <a:rPr lang="en-US" sz="2400" b="1" dirty="0"/>
              <a:t>Trailing Edges  </a:t>
            </a:r>
            <a:r>
              <a:rPr lang="en-US" sz="1800" dirty="0"/>
              <a:t>1/16” x 1-1/2 x 36” balsa   (2pcs)</a:t>
            </a:r>
            <a:br>
              <a:rPr lang="en-US" sz="1800" dirty="0"/>
            </a:br>
            <a:endParaRPr lang="en-US" sz="1800" dirty="0"/>
          </a:p>
        </p:txBody>
      </p:sp>
      <p:sp>
        <p:nvSpPr>
          <p:cNvPr id="3" name="Content Placeholder 2"/>
          <p:cNvSpPr>
            <a:spLocks noGrp="1"/>
          </p:cNvSpPr>
          <p:nvPr>
            <p:ph idx="1"/>
          </p:nvPr>
        </p:nvSpPr>
        <p:spPr>
          <a:xfrm>
            <a:off x="1056565" y="1894999"/>
            <a:ext cx="10515600" cy="4351338"/>
          </a:xfrm>
        </p:spPr>
        <p:txBody>
          <a:bodyPr>
            <a:normAutofit/>
          </a:bodyPr>
          <a:lstStyle/>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dirty="0"/>
              <a:t>J. Ailerons </a:t>
            </a:r>
          </a:p>
        </p:txBody>
      </p:sp>
      <p:pic>
        <p:nvPicPr>
          <p:cNvPr id="6" name="Picture 5" descr="A picture containing table, sitting, laying, board&#10;&#10;Description automatically generated">
            <a:extLst>
              <a:ext uri="{FF2B5EF4-FFF2-40B4-BE49-F238E27FC236}">
                <a16:creationId xmlns:a16="http://schemas.microsoft.com/office/drawing/2014/main" id="{85EEC2E2-9E9F-4A53-B03C-BDD96279A7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411" y="1299116"/>
            <a:ext cx="2980844" cy="2235633"/>
          </a:xfrm>
          <a:prstGeom prst="rect">
            <a:avLst/>
          </a:prstGeom>
        </p:spPr>
      </p:pic>
      <p:sp>
        <p:nvSpPr>
          <p:cNvPr id="8" name="TextBox 7">
            <a:extLst>
              <a:ext uri="{FF2B5EF4-FFF2-40B4-BE49-F238E27FC236}">
                <a16:creationId xmlns:a16="http://schemas.microsoft.com/office/drawing/2014/main" id="{4EE22CF2-CC4F-4229-A0EC-3F7EE54B1D8B}"/>
              </a:ext>
            </a:extLst>
          </p:cNvPr>
          <p:cNvSpPr txBox="1"/>
          <p:nvPr/>
        </p:nvSpPr>
        <p:spPr>
          <a:xfrm>
            <a:off x="4367284" y="2117581"/>
            <a:ext cx="2630720" cy="369332"/>
          </a:xfrm>
          <a:prstGeom prst="rect">
            <a:avLst/>
          </a:prstGeom>
          <a:noFill/>
        </p:spPr>
        <p:txBody>
          <a:bodyPr wrap="none" rtlCol="0">
            <a:spAutoFit/>
          </a:bodyPr>
          <a:lstStyle/>
          <a:p>
            <a:r>
              <a:rPr lang="en-US" dirty="0"/>
              <a:t>There are 4 of these strips</a:t>
            </a:r>
          </a:p>
        </p:txBody>
      </p:sp>
      <p:pic>
        <p:nvPicPr>
          <p:cNvPr id="10" name="Picture 9" descr="A picture containing train, oven, plate, stove&#10;&#10;Description automatically generated">
            <a:extLst>
              <a:ext uri="{FF2B5EF4-FFF2-40B4-BE49-F238E27FC236}">
                <a16:creationId xmlns:a16="http://schemas.microsoft.com/office/drawing/2014/main" id="{66E34F36-2621-4601-A0B3-0F2CA9C4B7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938" y="4215014"/>
            <a:ext cx="2980844" cy="2235633"/>
          </a:xfrm>
          <a:prstGeom prst="rect">
            <a:avLst/>
          </a:prstGeom>
        </p:spPr>
      </p:pic>
      <p:sp>
        <p:nvSpPr>
          <p:cNvPr id="11" name="TextBox 10">
            <a:extLst>
              <a:ext uri="{FF2B5EF4-FFF2-40B4-BE49-F238E27FC236}">
                <a16:creationId xmlns:a16="http://schemas.microsoft.com/office/drawing/2014/main" id="{D8696A1A-B136-4F89-9335-31877DD4B953}"/>
              </a:ext>
            </a:extLst>
          </p:cNvPr>
          <p:cNvSpPr txBox="1"/>
          <p:nvPr/>
        </p:nvSpPr>
        <p:spPr>
          <a:xfrm>
            <a:off x="4367284" y="4653887"/>
            <a:ext cx="4485908" cy="369332"/>
          </a:xfrm>
          <a:prstGeom prst="rect">
            <a:avLst/>
          </a:prstGeom>
          <a:noFill/>
        </p:spPr>
        <p:txBody>
          <a:bodyPr wrap="none" rtlCol="0">
            <a:spAutoFit/>
          </a:bodyPr>
          <a:lstStyle/>
          <a:p>
            <a:r>
              <a:rPr lang="en-US" dirty="0"/>
              <a:t>There are 2 ply pieces and 2 1/16 balsa pieces</a:t>
            </a:r>
          </a:p>
        </p:txBody>
      </p:sp>
    </p:spTree>
    <p:extLst>
      <p:ext uri="{BB962C8B-B14F-4D97-AF65-F5344CB8AC3E}">
        <p14:creationId xmlns:p14="http://schemas.microsoft.com/office/powerpoint/2010/main" val="3065027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AE33A-5D9F-4A21-A39B-7793DB2ABC9A}"/>
              </a:ext>
            </a:extLst>
          </p:cNvPr>
          <p:cNvSpPr>
            <a:spLocks noGrp="1"/>
          </p:cNvSpPr>
          <p:nvPr>
            <p:ph type="title"/>
          </p:nvPr>
        </p:nvSpPr>
        <p:spPr/>
        <p:txBody>
          <a:bodyPr>
            <a:normAutofit/>
          </a:bodyPr>
          <a:lstStyle/>
          <a:p>
            <a:r>
              <a:rPr lang="en-US" sz="2800" dirty="0"/>
              <a:t>Vertical Stab </a:t>
            </a:r>
            <a:r>
              <a:rPr lang="en-US" sz="2800" dirty="0" err="1"/>
              <a:t>doublers</a:t>
            </a:r>
            <a:endParaRPr lang="en-US" sz="2800" dirty="0"/>
          </a:p>
        </p:txBody>
      </p:sp>
      <p:pic>
        <p:nvPicPr>
          <p:cNvPr id="5" name="Content Placeholder 4" descr="A wooden cutting board&#10;&#10;Description automatically generated">
            <a:extLst>
              <a:ext uri="{FF2B5EF4-FFF2-40B4-BE49-F238E27FC236}">
                <a16:creationId xmlns:a16="http://schemas.microsoft.com/office/drawing/2014/main" id="{782A1E0E-6951-48EA-9028-1DCD6DEE21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4459" y="3345786"/>
            <a:ext cx="4352925" cy="3264693"/>
          </a:xfrm>
        </p:spPr>
      </p:pic>
      <p:sp>
        <p:nvSpPr>
          <p:cNvPr id="6" name="TextBox 5">
            <a:extLst>
              <a:ext uri="{FF2B5EF4-FFF2-40B4-BE49-F238E27FC236}">
                <a16:creationId xmlns:a16="http://schemas.microsoft.com/office/drawing/2014/main" id="{164B56B2-9E50-46FB-B85D-7CB6201873A1}"/>
              </a:ext>
            </a:extLst>
          </p:cNvPr>
          <p:cNvSpPr txBox="1"/>
          <p:nvPr/>
        </p:nvSpPr>
        <p:spPr>
          <a:xfrm>
            <a:off x="380144" y="3821987"/>
            <a:ext cx="2987613" cy="1477328"/>
          </a:xfrm>
          <a:prstGeom prst="rect">
            <a:avLst/>
          </a:prstGeom>
          <a:noFill/>
        </p:spPr>
        <p:txBody>
          <a:bodyPr wrap="none" rtlCol="0">
            <a:spAutoFit/>
          </a:bodyPr>
          <a:lstStyle/>
          <a:p>
            <a:r>
              <a:rPr lang="en-US" dirty="0"/>
              <a:t>There are two sets of these</a:t>
            </a:r>
          </a:p>
          <a:p>
            <a:r>
              <a:rPr lang="en-US" dirty="0"/>
              <a:t>Parts. They are called Vertical </a:t>
            </a:r>
          </a:p>
          <a:p>
            <a:r>
              <a:rPr lang="en-US" dirty="0"/>
              <a:t>Stab </a:t>
            </a:r>
            <a:r>
              <a:rPr lang="en-US" dirty="0" err="1"/>
              <a:t>doublers</a:t>
            </a:r>
            <a:r>
              <a:rPr lang="en-US" dirty="0"/>
              <a:t>.</a:t>
            </a:r>
          </a:p>
          <a:p>
            <a:r>
              <a:rPr lang="en-US" dirty="0"/>
              <a:t>We will be using these in </a:t>
            </a:r>
          </a:p>
          <a:p>
            <a:r>
              <a:rPr lang="en-US" dirty="0"/>
              <a:t>Step 4.</a:t>
            </a:r>
          </a:p>
        </p:txBody>
      </p:sp>
      <p:sp>
        <p:nvSpPr>
          <p:cNvPr id="7" name="TextBox 6">
            <a:extLst>
              <a:ext uri="{FF2B5EF4-FFF2-40B4-BE49-F238E27FC236}">
                <a16:creationId xmlns:a16="http://schemas.microsoft.com/office/drawing/2014/main" id="{7F49C884-4BF0-4C90-AFF9-DEEE495C4A1B}"/>
              </a:ext>
            </a:extLst>
          </p:cNvPr>
          <p:cNvSpPr txBox="1"/>
          <p:nvPr/>
        </p:nvSpPr>
        <p:spPr>
          <a:xfrm>
            <a:off x="8342616" y="3852809"/>
            <a:ext cx="3510576" cy="923330"/>
          </a:xfrm>
          <a:prstGeom prst="rect">
            <a:avLst/>
          </a:prstGeom>
          <a:noFill/>
        </p:spPr>
        <p:txBody>
          <a:bodyPr wrap="none" rtlCol="0">
            <a:spAutoFit/>
          </a:bodyPr>
          <a:lstStyle/>
          <a:p>
            <a:r>
              <a:rPr lang="en-US" dirty="0"/>
              <a:t>They mount on the second rib</a:t>
            </a:r>
          </a:p>
          <a:p>
            <a:r>
              <a:rPr lang="en-US" dirty="0"/>
              <a:t>From the center on both sides of</a:t>
            </a:r>
          </a:p>
          <a:p>
            <a:r>
              <a:rPr lang="en-US" dirty="0"/>
              <a:t>The wing. They are glued to the rib.</a:t>
            </a:r>
          </a:p>
        </p:txBody>
      </p:sp>
    </p:spTree>
    <p:extLst>
      <p:ext uri="{BB962C8B-B14F-4D97-AF65-F5344CB8AC3E}">
        <p14:creationId xmlns:p14="http://schemas.microsoft.com/office/powerpoint/2010/main" val="833071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31CA9B-0D87-4C18-9ACC-71D1FB857B30}"/>
              </a:ext>
            </a:extLst>
          </p:cNvPr>
          <p:cNvSpPr txBox="1"/>
          <p:nvPr/>
        </p:nvSpPr>
        <p:spPr>
          <a:xfrm>
            <a:off x="1119883" y="1202076"/>
            <a:ext cx="1677190" cy="523220"/>
          </a:xfrm>
          <a:prstGeom prst="rect">
            <a:avLst/>
          </a:prstGeom>
          <a:noFill/>
        </p:spPr>
        <p:txBody>
          <a:bodyPr wrap="none" rtlCol="0">
            <a:spAutoFit/>
          </a:bodyPr>
          <a:lstStyle/>
          <a:p>
            <a:r>
              <a:rPr lang="en-US" sz="2800" dirty="0"/>
              <a:t>Balsa caps</a:t>
            </a:r>
          </a:p>
        </p:txBody>
      </p:sp>
      <p:pic>
        <p:nvPicPr>
          <p:cNvPr id="4" name="Picture 3" descr="A close up of a piece of paper&#10;&#10;Description automatically generated">
            <a:extLst>
              <a:ext uri="{FF2B5EF4-FFF2-40B4-BE49-F238E27FC236}">
                <a16:creationId xmlns:a16="http://schemas.microsoft.com/office/drawing/2014/main" id="{B21B5BE1-A9E3-4B5D-B1DF-DF1BDE87ED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2286000"/>
            <a:ext cx="5588000" cy="4191000"/>
          </a:xfrm>
          <a:prstGeom prst="rect">
            <a:avLst/>
          </a:prstGeom>
        </p:spPr>
      </p:pic>
      <p:sp>
        <p:nvSpPr>
          <p:cNvPr id="5" name="TextBox 4">
            <a:extLst>
              <a:ext uri="{FF2B5EF4-FFF2-40B4-BE49-F238E27FC236}">
                <a16:creationId xmlns:a16="http://schemas.microsoft.com/office/drawing/2014/main" id="{9035EF56-017E-4357-B5AE-0A95BD5FC035}"/>
              </a:ext>
            </a:extLst>
          </p:cNvPr>
          <p:cNvSpPr txBox="1"/>
          <p:nvPr/>
        </p:nvSpPr>
        <p:spPr>
          <a:xfrm>
            <a:off x="8160327" y="1202076"/>
            <a:ext cx="3816750" cy="2246769"/>
          </a:xfrm>
          <a:prstGeom prst="rect">
            <a:avLst/>
          </a:prstGeom>
          <a:noFill/>
        </p:spPr>
        <p:txBody>
          <a:bodyPr wrap="none" rtlCol="0">
            <a:spAutoFit/>
          </a:bodyPr>
          <a:lstStyle/>
          <a:p>
            <a:r>
              <a:rPr lang="en-US" sz="2800" dirty="0"/>
              <a:t>These mount inside the </a:t>
            </a:r>
          </a:p>
          <a:p>
            <a:r>
              <a:rPr lang="en-US" sz="2800" dirty="0"/>
              <a:t>Fusebox on the ends of </a:t>
            </a:r>
          </a:p>
          <a:p>
            <a:r>
              <a:rPr lang="en-US" sz="2800" dirty="0"/>
              <a:t>The ¼ x 1/4balsa to hold </a:t>
            </a:r>
          </a:p>
          <a:p>
            <a:r>
              <a:rPr lang="en-US" sz="2800" dirty="0"/>
              <a:t>the sticks from sliding</a:t>
            </a:r>
          </a:p>
          <a:p>
            <a:r>
              <a:rPr lang="en-US" sz="2800" dirty="0"/>
              <a:t>Out. </a:t>
            </a:r>
          </a:p>
        </p:txBody>
      </p:sp>
    </p:spTree>
    <p:extLst>
      <p:ext uri="{BB962C8B-B14F-4D97-AF65-F5344CB8AC3E}">
        <p14:creationId xmlns:p14="http://schemas.microsoft.com/office/powerpoint/2010/main" val="3255707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E7CECD-D9F3-4CFA-BFDC-DEA9D7C6F018}"/>
              </a:ext>
            </a:extLst>
          </p:cNvPr>
          <p:cNvSpPr txBox="1"/>
          <p:nvPr/>
        </p:nvSpPr>
        <p:spPr>
          <a:xfrm>
            <a:off x="1130157" y="934948"/>
            <a:ext cx="3779240" cy="523220"/>
          </a:xfrm>
          <a:prstGeom prst="rect">
            <a:avLst/>
          </a:prstGeom>
          <a:noFill/>
        </p:spPr>
        <p:txBody>
          <a:bodyPr wrap="none" rtlCol="0">
            <a:spAutoFit/>
          </a:bodyPr>
          <a:lstStyle/>
          <a:p>
            <a:r>
              <a:rPr lang="en-US" sz="2800" dirty="0"/>
              <a:t>Hatch Latch and </a:t>
            </a:r>
            <a:r>
              <a:rPr lang="en-US" sz="2800" dirty="0" err="1"/>
              <a:t>Doubler</a:t>
            </a:r>
            <a:endParaRPr lang="en-US" sz="2800" dirty="0"/>
          </a:p>
        </p:txBody>
      </p:sp>
      <p:pic>
        <p:nvPicPr>
          <p:cNvPr id="6" name="Picture 5" descr="A close up of a device&#10;&#10;Description automatically generated">
            <a:extLst>
              <a:ext uri="{FF2B5EF4-FFF2-40B4-BE49-F238E27FC236}">
                <a16:creationId xmlns:a16="http://schemas.microsoft.com/office/drawing/2014/main" id="{F553ED42-1BA3-410B-910D-F681CEE2CF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141517" y="2336221"/>
            <a:ext cx="4281055" cy="3210791"/>
          </a:xfrm>
          <a:prstGeom prst="rect">
            <a:avLst/>
          </a:prstGeom>
        </p:spPr>
      </p:pic>
      <p:sp>
        <p:nvSpPr>
          <p:cNvPr id="7" name="TextBox 6">
            <a:extLst>
              <a:ext uri="{FF2B5EF4-FFF2-40B4-BE49-F238E27FC236}">
                <a16:creationId xmlns:a16="http://schemas.microsoft.com/office/drawing/2014/main" id="{503771C4-BFB0-4A9B-8C66-0BF07186489A}"/>
              </a:ext>
            </a:extLst>
          </p:cNvPr>
          <p:cNvSpPr txBox="1"/>
          <p:nvPr/>
        </p:nvSpPr>
        <p:spPr>
          <a:xfrm>
            <a:off x="7148946" y="1898073"/>
            <a:ext cx="4587474" cy="954107"/>
          </a:xfrm>
          <a:prstGeom prst="rect">
            <a:avLst/>
          </a:prstGeom>
          <a:noFill/>
        </p:spPr>
        <p:txBody>
          <a:bodyPr wrap="none" rtlCol="0">
            <a:spAutoFit/>
          </a:bodyPr>
          <a:lstStyle/>
          <a:p>
            <a:r>
              <a:rPr lang="en-US" sz="2800" dirty="0"/>
              <a:t>We will be gluing these to the </a:t>
            </a:r>
          </a:p>
          <a:p>
            <a:r>
              <a:rPr lang="en-US" sz="2800" dirty="0"/>
              <a:t>Hatch later on</a:t>
            </a:r>
          </a:p>
        </p:txBody>
      </p:sp>
    </p:spTree>
    <p:extLst>
      <p:ext uri="{BB962C8B-B14F-4D97-AF65-F5344CB8AC3E}">
        <p14:creationId xmlns:p14="http://schemas.microsoft.com/office/powerpoint/2010/main" val="3395638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139954D5-10C7-479F-81AD-DD3524296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035588" y="3437369"/>
            <a:ext cx="3909292" cy="2931969"/>
          </a:xfrm>
          <a:prstGeom prst="rect">
            <a:avLst/>
          </a:prstGeom>
        </p:spPr>
      </p:pic>
      <p:sp>
        <p:nvSpPr>
          <p:cNvPr id="4" name="TextBox 3">
            <a:extLst>
              <a:ext uri="{FF2B5EF4-FFF2-40B4-BE49-F238E27FC236}">
                <a16:creationId xmlns:a16="http://schemas.microsoft.com/office/drawing/2014/main" id="{11019F69-ECEA-4206-9F28-1F2E9CA67357}"/>
              </a:ext>
            </a:extLst>
          </p:cNvPr>
          <p:cNvSpPr txBox="1"/>
          <p:nvPr/>
        </p:nvSpPr>
        <p:spPr>
          <a:xfrm>
            <a:off x="748145" y="983673"/>
            <a:ext cx="2207912" cy="523220"/>
          </a:xfrm>
          <a:prstGeom prst="rect">
            <a:avLst/>
          </a:prstGeom>
          <a:noFill/>
        </p:spPr>
        <p:txBody>
          <a:bodyPr wrap="none" rtlCol="0">
            <a:spAutoFit/>
          </a:bodyPr>
          <a:lstStyle/>
          <a:p>
            <a:r>
              <a:rPr lang="en-US" sz="2800" dirty="0"/>
              <a:t>Servo Holders</a:t>
            </a:r>
          </a:p>
        </p:txBody>
      </p:sp>
      <p:sp>
        <p:nvSpPr>
          <p:cNvPr id="5" name="TextBox 4">
            <a:extLst>
              <a:ext uri="{FF2B5EF4-FFF2-40B4-BE49-F238E27FC236}">
                <a16:creationId xmlns:a16="http://schemas.microsoft.com/office/drawing/2014/main" id="{9B567570-1292-45A0-8464-FAD41B1287AA}"/>
              </a:ext>
            </a:extLst>
          </p:cNvPr>
          <p:cNvSpPr txBox="1"/>
          <p:nvPr/>
        </p:nvSpPr>
        <p:spPr>
          <a:xfrm>
            <a:off x="7439891" y="1814945"/>
            <a:ext cx="4377417" cy="954107"/>
          </a:xfrm>
          <a:prstGeom prst="rect">
            <a:avLst/>
          </a:prstGeom>
          <a:noFill/>
        </p:spPr>
        <p:txBody>
          <a:bodyPr wrap="none" rtlCol="0">
            <a:spAutoFit/>
          </a:bodyPr>
          <a:lstStyle/>
          <a:p>
            <a:r>
              <a:rPr lang="en-US" sz="2800" dirty="0"/>
              <a:t>These mount on the bottom </a:t>
            </a:r>
          </a:p>
          <a:p>
            <a:r>
              <a:rPr lang="en-US" sz="2800" dirty="0"/>
              <a:t>of the servo hatch </a:t>
            </a:r>
          </a:p>
        </p:txBody>
      </p:sp>
    </p:spTree>
    <p:extLst>
      <p:ext uri="{BB962C8B-B14F-4D97-AF65-F5344CB8AC3E}">
        <p14:creationId xmlns:p14="http://schemas.microsoft.com/office/powerpoint/2010/main" val="3033145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a:t>
            </a:r>
            <a:r>
              <a:rPr lang="en-US" sz="2800" dirty="0"/>
              <a:t> </a:t>
            </a:r>
            <a:r>
              <a:rPr lang="en-US" b="1" dirty="0"/>
              <a:t>Assembly</a:t>
            </a:r>
            <a:endParaRPr lang="en-US" dirty="0"/>
          </a:p>
        </p:txBody>
      </p:sp>
      <p:sp>
        <p:nvSpPr>
          <p:cNvPr id="3" name="Content Placeholder 2"/>
          <p:cNvSpPr>
            <a:spLocks noGrp="1"/>
          </p:cNvSpPr>
          <p:nvPr>
            <p:ph idx="1"/>
          </p:nvPr>
        </p:nvSpPr>
        <p:spPr/>
        <p:txBody>
          <a:bodyPr>
            <a:normAutofit/>
          </a:bodyPr>
          <a:lstStyle/>
          <a:p>
            <a:pPr marL="0" indent="0">
              <a:buNone/>
            </a:pPr>
            <a:r>
              <a:rPr lang="en-US" sz="1800" dirty="0"/>
              <a:t>Find the pieces marked “Top Front” and Hatch </a:t>
            </a:r>
            <a:r>
              <a:rPr lang="en-US" sz="1800" dirty="0" err="1"/>
              <a:t>Doubler</a:t>
            </a:r>
            <a:r>
              <a:rPr lang="en-US" sz="1800" dirty="0"/>
              <a:t>.</a:t>
            </a:r>
          </a:p>
          <a:p>
            <a:pPr marL="0" indent="0">
              <a:buNone/>
            </a:pPr>
            <a:r>
              <a:rPr lang="en-US" sz="1800" dirty="0"/>
              <a:t>Use Medium CA and place a drop of CA about every ¾” around the Hatch </a:t>
            </a:r>
            <a:r>
              <a:rPr lang="en-US" sz="1800" dirty="0" err="1"/>
              <a:t>Doubler</a:t>
            </a:r>
            <a:r>
              <a:rPr lang="en-US" sz="1800" dirty="0"/>
              <a:t>.</a:t>
            </a:r>
          </a:p>
          <a:p>
            <a:pPr marL="0" indent="0">
              <a:buNone/>
            </a:pPr>
            <a:r>
              <a:rPr lang="en-US" sz="1800" dirty="0"/>
              <a:t>Now carefully line up the “Top Front” on top of the Hatch </a:t>
            </a:r>
            <a:r>
              <a:rPr lang="en-US" sz="1800" dirty="0" err="1"/>
              <a:t>Doubler</a:t>
            </a:r>
            <a:r>
              <a:rPr lang="en-US" sz="1800" dirty="0"/>
              <a:t> so there is an even amount showing on all sides. Press down for 15 seconds</a:t>
            </a:r>
          </a:p>
          <a:p>
            <a:pPr marL="0" indent="0">
              <a:buNone/>
            </a:pPr>
            <a:endParaRPr lang="en-US" sz="1800" dirty="0"/>
          </a:p>
          <a:p>
            <a:pPr marL="0" indent="0">
              <a:buNone/>
            </a:pPr>
            <a:endParaRPr lang="en-US" sz="1800" dirty="0"/>
          </a:p>
        </p:txBody>
      </p:sp>
      <p:pic>
        <p:nvPicPr>
          <p:cNvPr id="5" name="Picture 4" descr="A close up of a dirty door&#10;&#10;Description automatically generated">
            <a:extLst>
              <a:ext uri="{FF2B5EF4-FFF2-40B4-BE49-F238E27FC236}">
                <a16:creationId xmlns:a16="http://schemas.microsoft.com/office/drawing/2014/main" id="{F59395FC-4A8E-442C-A873-A5B046FCE9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377948" y="4087811"/>
            <a:ext cx="2387602" cy="1790702"/>
          </a:xfrm>
          <a:prstGeom prst="rect">
            <a:avLst/>
          </a:prstGeom>
        </p:spPr>
      </p:pic>
      <p:pic>
        <p:nvPicPr>
          <p:cNvPr id="7" name="Picture 6" descr="A close up of an old building&#10;&#10;Description automatically generated">
            <a:extLst>
              <a:ext uri="{FF2B5EF4-FFF2-40B4-BE49-F238E27FC236}">
                <a16:creationId xmlns:a16="http://schemas.microsoft.com/office/drawing/2014/main" id="{565EC3A3-51B5-4FD7-91ED-376A1D0FE4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216648" y="4087811"/>
            <a:ext cx="2387603" cy="1790702"/>
          </a:xfrm>
          <a:prstGeom prst="rect">
            <a:avLst/>
          </a:prstGeom>
        </p:spPr>
      </p:pic>
    </p:spTree>
    <p:extLst>
      <p:ext uri="{BB962C8B-B14F-4D97-AF65-F5344CB8AC3E}">
        <p14:creationId xmlns:p14="http://schemas.microsoft.com/office/powerpoint/2010/main" val="1801136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b="1" dirty="0"/>
              <a:t>Assemble the Fuselage Box</a:t>
            </a:r>
          </a:p>
        </p:txBody>
      </p:sp>
      <p:sp>
        <p:nvSpPr>
          <p:cNvPr id="3" name="Content Placeholder 2"/>
          <p:cNvSpPr>
            <a:spLocks noGrp="1"/>
          </p:cNvSpPr>
          <p:nvPr>
            <p:ph idx="1"/>
          </p:nvPr>
        </p:nvSpPr>
        <p:spPr>
          <a:xfrm>
            <a:off x="838200" y="1825625"/>
            <a:ext cx="10515600" cy="397070"/>
          </a:xfrm>
        </p:spPr>
        <p:txBody>
          <a:bodyPr>
            <a:normAutofit/>
          </a:bodyPr>
          <a:lstStyle/>
          <a:p>
            <a:pPr marL="0" indent="0">
              <a:buNone/>
            </a:pPr>
            <a:r>
              <a:rPr lang="en-US" sz="1800" dirty="0"/>
              <a:t>     </a:t>
            </a:r>
          </a:p>
        </p:txBody>
      </p:sp>
      <p:sp>
        <p:nvSpPr>
          <p:cNvPr id="5" name="TextBox 4"/>
          <p:cNvSpPr txBox="1"/>
          <p:nvPr/>
        </p:nvSpPr>
        <p:spPr>
          <a:xfrm>
            <a:off x="515209" y="1576364"/>
            <a:ext cx="11161582" cy="646331"/>
          </a:xfrm>
          <a:prstGeom prst="rect">
            <a:avLst/>
          </a:prstGeom>
          <a:noFill/>
        </p:spPr>
        <p:txBody>
          <a:bodyPr wrap="none" rtlCol="0">
            <a:spAutoFit/>
          </a:bodyPr>
          <a:lstStyle/>
          <a:p>
            <a:r>
              <a:rPr lang="en-US" dirty="0"/>
              <a:t>Step 1. Let the </a:t>
            </a:r>
            <a:r>
              <a:rPr lang="en-US" dirty="0" err="1"/>
              <a:t>doubler</a:t>
            </a:r>
            <a:r>
              <a:rPr lang="en-US" dirty="0"/>
              <a:t> CA dry for a few minutes then locate the “Bottom front” of the box along with the “Box sides”</a:t>
            </a:r>
          </a:p>
          <a:p>
            <a:r>
              <a:rPr lang="en-US" dirty="0"/>
              <a:t> and “Firewall”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17" y="3295413"/>
            <a:ext cx="3810000" cy="2857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989" y="3295413"/>
            <a:ext cx="3810000" cy="2857500"/>
          </a:xfrm>
          <a:prstGeom prst="rect">
            <a:avLst/>
          </a:prstGeom>
        </p:spPr>
      </p:pic>
      <p:sp>
        <p:nvSpPr>
          <p:cNvPr id="4" name="TextBox 3">
            <a:extLst>
              <a:ext uri="{FF2B5EF4-FFF2-40B4-BE49-F238E27FC236}">
                <a16:creationId xmlns:a16="http://schemas.microsoft.com/office/drawing/2014/main" id="{7E84327E-110A-444C-8004-40E6E3C94AAD}"/>
              </a:ext>
            </a:extLst>
          </p:cNvPr>
          <p:cNvSpPr txBox="1"/>
          <p:nvPr/>
        </p:nvSpPr>
        <p:spPr>
          <a:xfrm>
            <a:off x="689317" y="2435889"/>
            <a:ext cx="10368479" cy="646331"/>
          </a:xfrm>
          <a:prstGeom prst="rect">
            <a:avLst/>
          </a:prstGeom>
          <a:noFill/>
        </p:spPr>
        <p:txBody>
          <a:bodyPr wrap="none" rtlCol="0">
            <a:spAutoFit/>
          </a:bodyPr>
          <a:lstStyle/>
          <a:p>
            <a:r>
              <a:rPr lang="en-US" dirty="0"/>
              <a:t>Once you dry fit everything, you can use the Medium CA and glue the Fuselage box together. I use the rubber</a:t>
            </a:r>
          </a:p>
          <a:p>
            <a:r>
              <a:rPr lang="en-US" dirty="0"/>
              <a:t>Bands in place while the glue dries.</a:t>
            </a:r>
          </a:p>
        </p:txBody>
      </p:sp>
    </p:spTree>
    <p:extLst>
      <p:ext uri="{BB962C8B-B14F-4D97-AF65-F5344CB8AC3E}">
        <p14:creationId xmlns:p14="http://schemas.microsoft.com/office/powerpoint/2010/main" val="829455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b="1" dirty="0"/>
              <a:t>Step 2, </a:t>
            </a:r>
            <a:r>
              <a:rPr lang="en-US" sz="1800" dirty="0"/>
              <a:t>Put the Box assembly aside for now and find the Front and back Spars as well as the 1/8” Balsa wing</a:t>
            </a:r>
            <a:br>
              <a:rPr lang="en-US" sz="1800" dirty="0"/>
            </a:br>
            <a:r>
              <a:rPr lang="en-US" sz="1800" dirty="0"/>
              <a:t>             ribs.</a:t>
            </a:r>
            <a:br>
              <a:rPr lang="en-US" sz="1800" dirty="0"/>
            </a:br>
            <a:r>
              <a:rPr lang="en-US" sz="1800" dirty="0"/>
              <a:t>             Again, using no glue, start by sliding a wing rib in the first full slot of the large spar, as shown, do not </a:t>
            </a:r>
            <a:br>
              <a:rPr lang="en-US" sz="1800" dirty="0"/>
            </a:br>
            <a:r>
              <a:rPr lang="en-US" sz="1800" dirty="0"/>
              <a:t>             force the rib into the slot, it’s tight but it will slide in the slot with gentle but steady pressure. </a:t>
            </a:r>
            <a:endParaRPr lang="en-US" sz="18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2722033" cy="2041525"/>
          </a:xfrm>
        </p:spPr>
      </p:pic>
      <p:sp>
        <p:nvSpPr>
          <p:cNvPr id="5" name="TextBox 4"/>
          <p:cNvSpPr txBox="1"/>
          <p:nvPr/>
        </p:nvSpPr>
        <p:spPr>
          <a:xfrm>
            <a:off x="4057650" y="2362200"/>
            <a:ext cx="5638800" cy="646331"/>
          </a:xfrm>
          <a:prstGeom prst="rect">
            <a:avLst/>
          </a:prstGeom>
          <a:noFill/>
        </p:spPr>
        <p:txBody>
          <a:bodyPr wrap="square" rtlCol="0">
            <a:spAutoFit/>
          </a:bodyPr>
          <a:lstStyle/>
          <a:p>
            <a:r>
              <a:rPr lang="en-US" dirty="0"/>
              <a:t>Please note,  the rib goes into the FIRST FULL slot in the spar</a:t>
            </a:r>
          </a:p>
        </p:txBody>
      </p:sp>
      <p:sp>
        <p:nvSpPr>
          <p:cNvPr id="6" name="TextBox 5"/>
          <p:cNvSpPr txBox="1"/>
          <p:nvPr/>
        </p:nvSpPr>
        <p:spPr>
          <a:xfrm>
            <a:off x="961292" y="3929341"/>
            <a:ext cx="4159537" cy="369332"/>
          </a:xfrm>
          <a:prstGeom prst="rect">
            <a:avLst/>
          </a:prstGeom>
          <a:noFill/>
        </p:spPr>
        <p:txBody>
          <a:bodyPr wrap="none" rtlCol="0">
            <a:spAutoFit/>
          </a:bodyPr>
          <a:lstStyle/>
          <a:p>
            <a:r>
              <a:rPr lang="en-US" dirty="0"/>
              <a:t>Repeat this step for the 3</a:t>
            </a:r>
            <a:r>
              <a:rPr lang="en-US" baseline="30000" dirty="0"/>
              <a:t>rd</a:t>
            </a:r>
            <a:r>
              <a:rPr lang="en-US" dirty="0"/>
              <a:t> , 4</a:t>
            </a:r>
            <a:r>
              <a:rPr lang="en-US" baseline="30000" dirty="0"/>
              <a:t>th</a:t>
            </a:r>
            <a:r>
              <a:rPr lang="en-US" dirty="0"/>
              <a:t> and 5</a:t>
            </a:r>
            <a:r>
              <a:rPr lang="en-US" baseline="30000" dirty="0"/>
              <a:t>th</a:t>
            </a:r>
            <a:r>
              <a:rPr lang="en-US" dirty="0"/>
              <a:t> rib</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858" y="4425950"/>
            <a:ext cx="2863850" cy="214788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245" y="4446350"/>
            <a:ext cx="2800350" cy="210026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1132" y="4446350"/>
            <a:ext cx="2804418" cy="2103314"/>
          </a:xfrm>
          <a:prstGeom prst="rect">
            <a:avLst/>
          </a:prstGeom>
        </p:spPr>
      </p:pic>
    </p:spTree>
    <p:extLst>
      <p:ext uri="{BB962C8B-B14F-4D97-AF65-F5344CB8AC3E}">
        <p14:creationId xmlns:p14="http://schemas.microsoft.com/office/powerpoint/2010/main" val="2266393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Locate one End Cap and one 1/8” Ply rib and insert them on each end of the wing panel, as shown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353343"/>
            <a:ext cx="1986492" cy="1489869"/>
          </a:xfrm>
        </p:spPr>
      </p:pic>
      <p:sp>
        <p:nvSpPr>
          <p:cNvPr id="5" name="TextBox 4"/>
          <p:cNvSpPr txBox="1"/>
          <p:nvPr/>
        </p:nvSpPr>
        <p:spPr>
          <a:xfrm>
            <a:off x="3162300" y="1690688"/>
            <a:ext cx="7219950" cy="923330"/>
          </a:xfrm>
          <a:prstGeom prst="rect">
            <a:avLst/>
          </a:prstGeom>
          <a:noFill/>
        </p:spPr>
        <p:txBody>
          <a:bodyPr wrap="square" rtlCol="0">
            <a:spAutoFit/>
          </a:bodyPr>
          <a:lstStyle/>
          <a:p>
            <a:r>
              <a:rPr lang="en-US" dirty="0"/>
              <a:t>Please note, the 1/8” Ply Rib is located on the end that has the ¼” step on the spar as shown on page 3. Make sure the Spar sticks out through the 1/8” Ply Rib 1/8”</a:t>
            </a:r>
          </a:p>
        </p:txBody>
      </p:sp>
      <p:sp>
        <p:nvSpPr>
          <p:cNvPr id="6" name="Oval 5"/>
          <p:cNvSpPr/>
          <p:nvPr/>
        </p:nvSpPr>
        <p:spPr>
          <a:xfrm>
            <a:off x="2236763" y="2053883"/>
            <a:ext cx="587929" cy="956603"/>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38200" y="3432517"/>
            <a:ext cx="10896957" cy="646331"/>
          </a:xfrm>
          <a:prstGeom prst="rect">
            <a:avLst/>
          </a:prstGeom>
          <a:noFill/>
        </p:spPr>
        <p:txBody>
          <a:bodyPr wrap="none" rtlCol="0">
            <a:spAutoFit/>
          </a:bodyPr>
          <a:lstStyle/>
          <a:p>
            <a:r>
              <a:rPr lang="en-US" dirty="0"/>
              <a:t>Locate the smaller spar and GENTLY insert the Spar in the slots to the rear of each rib. Start at one end and take </a:t>
            </a:r>
          </a:p>
          <a:p>
            <a:r>
              <a:rPr lang="en-US" dirty="0"/>
              <a:t>your time sliding the spar in as far as it will go. Your assembly should look like this after you’re done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264241"/>
            <a:ext cx="2063750" cy="1547813"/>
          </a:xfrm>
          <a:prstGeom prst="rect">
            <a:avLst/>
          </a:prstGeom>
        </p:spPr>
      </p:pic>
      <p:sp>
        <p:nvSpPr>
          <p:cNvPr id="9" name="TextBox 8"/>
          <p:cNvSpPr txBox="1"/>
          <p:nvPr/>
        </p:nvSpPr>
        <p:spPr>
          <a:xfrm>
            <a:off x="3162300" y="5134708"/>
            <a:ext cx="7008642" cy="369332"/>
          </a:xfrm>
          <a:prstGeom prst="rect">
            <a:avLst/>
          </a:prstGeom>
          <a:noFill/>
        </p:spPr>
        <p:txBody>
          <a:bodyPr wrap="square" rtlCol="0">
            <a:spAutoFit/>
          </a:bodyPr>
          <a:lstStyle/>
          <a:p>
            <a:r>
              <a:rPr lang="en-US" dirty="0"/>
              <a:t>Now repeat step 2 again to make the other side of the wing. </a:t>
            </a:r>
          </a:p>
        </p:txBody>
      </p:sp>
    </p:spTree>
    <p:extLst>
      <p:ext uri="{BB962C8B-B14F-4D97-AF65-F5344CB8AC3E}">
        <p14:creationId xmlns:p14="http://schemas.microsoft.com/office/powerpoint/2010/main" val="109210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Autofit/>
          </a:bodyPr>
          <a:lstStyle/>
          <a:p>
            <a:r>
              <a:rPr lang="en-US" sz="1800" b="1" dirty="0"/>
              <a:t>Step 3</a:t>
            </a:r>
            <a:r>
              <a:rPr lang="en-US" sz="1800" dirty="0"/>
              <a:t>, Find one of the ¼” x ¼” Balsa sticks, Cut one stick into 2  16-1/8” long pieces. With the fuse box in front of you push the sticks into each side of the box until approx. ¼” stick out on the inside of the box. Now find the </a:t>
            </a:r>
            <a:br>
              <a:rPr lang="en-US" sz="1800" dirty="0"/>
            </a:br>
            <a:r>
              <a:rPr lang="en-US" sz="1800" dirty="0"/>
              <a:t>round ply parts with the square hole in them. Two of them go onto each side 1/4x ¼ balsa stick.</a:t>
            </a:r>
            <a:br>
              <a:rPr lang="en-US" sz="1800" dirty="0"/>
            </a:br>
            <a:r>
              <a:rPr lang="en-US" sz="1800" dirty="0"/>
              <a:t>DO NOT GLUE YET   </a:t>
            </a:r>
            <a:br>
              <a:rPr lang="en-US" sz="1800" dirty="0"/>
            </a:br>
            <a:br>
              <a:rPr lang="en-US" sz="1800" dirty="0"/>
            </a:br>
            <a:endParaRPr lang="en-US" sz="1800" b="1" dirty="0"/>
          </a:p>
        </p:txBody>
      </p:sp>
      <p:sp>
        <p:nvSpPr>
          <p:cNvPr id="3" name="Content Placeholder 2"/>
          <p:cNvSpPr>
            <a:spLocks noGrp="1"/>
          </p:cNvSpPr>
          <p:nvPr>
            <p:ph idx="1"/>
          </p:nvPr>
        </p:nvSpPr>
        <p:spPr>
          <a:xfrm>
            <a:off x="838200" y="4245119"/>
            <a:ext cx="10515600" cy="2595563"/>
          </a:xfrm>
        </p:spPr>
        <p:txBody>
          <a:bodyPr>
            <a:normAutofit/>
          </a:bodyPr>
          <a:lstStyle/>
          <a:p>
            <a:pPr marL="0" indent="0">
              <a:buNone/>
            </a:pPr>
            <a:r>
              <a:rPr lang="en-US" sz="1800" dirty="0"/>
              <a:t>Step 4, Now it’s time to join the Fuselage Box and the wing halves.</a:t>
            </a:r>
          </a:p>
          <a:p>
            <a:pPr marL="0" indent="0">
              <a:buNone/>
            </a:pPr>
            <a:r>
              <a:rPr lang="en-US" sz="1800" dirty="0"/>
              <a:t>Lay the Box in front of you so the front of the box is facing you and bring one of the wing halves up and begin </a:t>
            </a:r>
          </a:p>
          <a:p>
            <a:pPr marL="0" indent="0">
              <a:buNone/>
            </a:pPr>
            <a:r>
              <a:rPr lang="en-US" sz="1800" dirty="0"/>
              <a:t>Putting the ¼” x ¼” stick in the slot in the front of each rib. Once you have all five ribs connected to the ¼” x ¼” </a:t>
            </a:r>
          </a:p>
          <a:p>
            <a:pPr marL="0" indent="0">
              <a:buNone/>
            </a:pPr>
            <a:r>
              <a:rPr lang="en-US" sz="1800" dirty="0"/>
              <a:t>Stick, make sure the 1/8” Ply rib is resting right next to the box side.</a:t>
            </a:r>
          </a:p>
          <a:p>
            <a:pPr marL="0" indent="0">
              <a:buNone/>
            </a:pPr>
            <a:endParaRPr lang="en-US" sz="1800" dirty="0"/>
          </a:p>
          <a:p>
            <a:pPr marL="0" indent="0">
              <a:buNone/>
            </a:pPr>
            <a:r>
              <a:rPr lang="en-US" sz="1800" dirty="0"/>
              <a:t>Repeat this step for the other side of the wing.</a:t>
            </a:r>
          </a:p>
          <a:p>
            <a:pPr marL="0" indent="0">
              <a:buNone/>
            </a:pPr>
            <a:endParaRPr lang="en-US" sz="1800" dirty="0"/>
          </a:p>
        </p:txBody>
      </p:sp>
      <p:pic>
        <p:nvPicPr>
          <p:cNvPr id="7" name="Picture 6" descr="A picture containing sitting, small, wooden, old&#10;&#10;Description automatically generated">
            <a:extLst>
              <a:ext uri="{FF2B5EF4-FFF2-40B4-BE49-F238E27FC236}">
                <a16:creationId xmlns:a16="http://schemas.microsoft.com/office/drawing/2014/main" id="{A201E973-9DF3-4521-A9B0-74DC216496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47363" y="1681163"/>
            <a:ext cx="3158839" cy="2369129"/>
          </a:xfrm>
          <a:prstGeom prst="rect">
            <a:avLst/>
          </a:prstGeom>
        </p:spPr>
      </p:pic>
    </p:spTree>
    <p:extLst>
      <p:ext uri="{BB962C8B-B14F-4D97-AF65-F5344CB8AC3E}">
        <p14:creationId xmlns:p14="http://schemas.microsoft.com/office/powerpoint/2010/main" val="70555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b="1" dirty="0"/>
              <a:t>Step 3, </a:t>
            </a:r>
            <a:r>
              <a:rPr lang="en-US" sz="1800" dirty="0"/>
              <a:t>Now that the Box and both wing halves are together, find two more of the ¼” x ¼” stick and slide them into the ¼” slots along the top of the wing.</a:t>
            </a:r>
            <a:endParaRPr lang="en-US" sz="18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43049"/>
            <a:ext cx="2470151" cy="1852613"/>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2700" y="1543049"/>
            <a:ext cx="2555878" cy="1916909"/>
          </a:xfrm>
          <a:prstGeom prst="rect">
            <a:avLst/>
          </a:prstGeom>
        </p:spPr>
      </p:pic>
      <p:sp>
        <p:nvSpPr>
          <p:cNvPr id="7" name="TextBox 6"/>
          <p:cNvSpPr txBox="1"/>
          <p:nvPr/>
        </p:nvSpPr>
        <p:spPr>
          <a:xfrm>
            <a:off x="6724650" y="1943100"/>
            <a:ext cx="4305300" cy="646331"/>
          </a:xfrm>
          <a:prstGeom prst="rect">
            <a:avLst/>
          </a:prstGeom>
          <a:noFill/>
        </p:spPr>
        <p:txBody>
          <a:bodyPr wrap="square" rtlCol="0">
            <a:spAutoFit/>
          </a:bodyPr>
          <a:lstStyle/>
          <a:p>
            <a:r>
              <a:rPr lang="en-US" dirty="0"/>
              <a:t>This picture shows the ¼” x ¼” sticks in place on the top of the wing.</a:t>
            </a:r>
          </a:p>
        </p:txBody>
      </p:sp>
      <p:sp>
        <p:nvSpPr>
          <p:cNvPr id="3" name="TextBox 2">
            <a:extLst>
              <a:ext uri="{FF2B5EF4-FFF2-40B4-BE49-F238E27FC236}">
                <a16:creationId xmlns:a16="http://schemas.microsoft.com/office/drawing/2014/main" id="{9037F306-1500-4CEB-8D22-DCC5FA76EE20}"/>
              </a:ext>
            </a:extLst>
          </p:cNvPr>
          <p:cNvSpPr txBox="1"/>
          <p:nvPr/>
        </p:nvSpPr>
        <p:spPr>
          <a:xfrm>
            <a:off x="838200" y="4165600"/>
            <a:ext cx="9785499" cy="646331"/>
          </a:xfrm>
          <a:prstGeom prst="rect">
            <a:avLst/>
          </a:prstGeom>
          <a:noFill/>
        </p:spPr>
        <p:txBody>
          <a:bodyPr wrap="none" rtlCol="0">
            <a:spAutoFit/>
          </a:bodyPr>
          <a:lstStyle/>
          <a:p>
            <a:r>
              <a:rPr lang="en-US" dirty="0"/>
              <a:t>After the ¼ x ¼ sticks are in place, check the squareness of the wing to make sure everything is straight</a:t>
            </a:r>
          </a:p>
          <a:p>
            <a:r>
              <a:rPr lang="en-US" dirty="0"/>
              <a:t>When you’re happy with the fit, open the THIN CA and glue every joint. Then let the plane sit </a:t>
            </a:r>
            <a:r>
              <a:rPr lang="en-US"/>
              <a:t>and dry.</a:t>
            </a:r>
            <a:endParaRPr lang="en-US" dirty="0"/>
          </a:p>
        </p:txBody>
      </p:sp>
    </p:spTree>
    <p:extLst>
      <p:ext uri="{BB962C8B-B14F-4D97-AF65-F5344CB8AC3E}">
        <p14:creationId xmlns:p14="http://schemas.microsoft.com/office/powerpoint/2010/main" val="1907377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CA361-746D-422E-885B-3E72AA85EEE1}"/>
              </a:ext>
            </a:extLst>
          </p:cNvPr>
          <p:cNvSpPr>
            <a:spLocks noGrp="1"/>
          </p:cNvSpPr>
          <p:nvPr>
            <p:ph type="title"/>
          </p:nvPr>
        </p:nvSpPr>
        <p:spPr/>
        <p:txBody>
          <a:bodyPr>
            <a:normAutofit/>
          </a:bodyPr>
          <a:lstStyle/>
          <a:p>
            <a:r>
              <a:rPr lang="en-US" sz="1800" dirty="0"/>
              <a:t>Step 4, Installing the </a:t>
            </a:r>
            <a:r>
              <a:rPr lang="en-US" sz="1800" dirty="0" err="1"/>
              <a:t>doublers</a:t>
            </a:r>
            <a:r>
              <a:rPr lang="en-US" sz="1800" dirty="0"/>
              <a:t> for the vertical fins</a:t>
            </a:r>
          </a:p>
        </p:txBody>
      </p:sp>
      <p:pic>
        <p:nvPicPr>
          <p:cNvPr id="5" name="Content Placeholder 4" descr="A picture containing indoor, sitting, table, wooden&#10;&#10;Description automatically generated">
            <a:extLst>
              <a:ext uri="{FF2B5EF4-FFF2-40B4-BE49-F238E27FC236}">
                <a16:creationId xmlns:a16="http://schemas.microsoft.com/office/drawing/2014/main" id="{5CFE2261-FE8A-4D6E-9C95-47D56A880B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2017" y="1798420"/>
            <a:ext cx="2900892" cy="2175669"/>
          </a:xfrm>
        </p:spPr>
      </p:pic>
      <p:sp>
        <p:nvSpPr>
          <p:cNvPr id="6" name="TextBox 5">
            <a:extLst>
              <a:ext uri="{FF2B5EF4-FFF2-40B4-BE49-F238E27FC236}">
                <a16:creationId xmlns:a16="http://schemas.microsoft.com/office/drawing/2014/main" id="{8CA35B78-8FDB-45DA-BF44-301281CD95C3}"/>
              </a:ext>
            </a:extLst>
          </p:cNvPr>
          <p:cNvSpPr txBox="1"/>
          <p:nvPr/>
        </p:nvSpPr>
        <p:spPr>
          <a:xfrm>
            <a:off x="3904180" y="2024009"/>
            <a:ext cx="7565341" cy="646331"/>
          </a:xfrm>
          <a:prstGeom prst="rect">
            <a:avLst/>
          </a:prstGeom>
          <a:noFill/>
        </p:spPr>
        <p:txBody>
          <a:bodyPr wrap="none" rtlCol="0">
            <a:spAutoFit/>
          </a:bodyPr>
          <a:lstStyle/>
          <a:p>
            <a:r>
              <a:rPr lang="en-US" dirty="0"/>
              <a:t>Locate the 2 parts that look the back of a wing rib and they will be glued to the</a:t>
            </a:r>
          </a:p>
          <a:p>
            <a:r>
              <a:rPr lang="en-US" dirty="0"/>
              <a:t> INSIDE of the 2</a:t>
            </a:r>
            <a:r>
              <a:rPr lang="en-US" baseline="30000" dirty="0"/>
              <a:t>nd</a:t>
            </a:r>
            <a:r>
              <a:rPr lang="en-US" dirty="0"/>
              <a:t> rib on each side from the center, as shown</a:t>
            </a:r>
          </a:p>
        </p:txBody>
      </p:sp>
      <p:pic>
        <p:nvPicPr>
          <p:cNvPr id="22" name="Picture 21" descr="A wooden table&#10;&#10;Description automatically generated">
            <a:extLst>
              <a:ext uri="{FF2B5EF4-FFF2-40B4-BE49-F238E27FC236}">
                <a16:creationId xmlns:a16="http://schemas.microsoft.com/office/drawing/2014/main" id="{35DB9068-894E-4C86-B2BF-9A0EAA467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018" y="4190673"/>
            <a:ext cx="2900892" cy="2175669"/>
          </a:xfrm>
          <a:prstGeom prst="rect">
            <a:avLst/>
          </a:prstGeom>
        </p:spPr>
      </p:pic>
      <p:sp>
        <p:nvSpPr>
          <p:cNvPr id="23" name="TextBox 22">
            <a:extLst>
              <a:ext uri="{FF2B5EF4-FFF2-40B4-BE49-F238E27FC236}">
                <a16:creationId xmlns:a16="http://schemas.microsoft.com/office/drawing/2014/main" id="{6B6A4B9B-9105-4F19-8174-77B63537801C}"/>
              </a:ext>
            </a:extLst>
          </p:cNvPr>
          <p:cNvSpPr txBox="1"/>
          <p:nvPr/>
        </p:nvSpPr>
        <p:spPr>
          <a:xfrm>
            <a:off x="4184073" y="4613564"/>
            <a:ext cx="7778540" cy="646331"/>
          </a:xfrm>
          <a:prstGeom prst="rect">
            <a:avLst/>
          </a:prstGeom>
          <a:noFill/>
        </p:spPr>
        <p:txBody>
          <a:bodyPr wrap="none" rtlCol="0">
            <a:spAutoFit/>
          </a:bodyPr>
          <a:lstStyle/>
          <a:p>
            <a:r>
              <a:rPr lang="en-US" dirty="0"/>
              <a:t>Locate the front 2 parts that look like the front of a wing rib and glue them to the</a:t>
            </a:r>
          </a:p>
          <a:p>
            <a:r>
              <a:rPr lang="en-US" dirty="0"/>
              <a:t>2</a:t>
            </a:r>
            <a:r>
              <a:rPr lang="en-US" baseline="30000" dirty="0"/>
              <a:t>nd</a:t>
            </a:r>
            <a:r>
              <a:rPr lang="en-US" dirty="0"/>
              <a:t> rib from each side from the center, as shown.</a:t>
            </a:r>
          </a:p>
        </p:txBody>
      </p:sp>
    </p:spTree>
    <p:extLst>
      <p:ext uri="{BB962C8B-B14F-4D97-AF65-F5344CB8AC3E}">
        <p14:creationId xmlns:p14="http://schemas.microsoft.com/office/powerpoint/2010/main" val="301769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FDB8B-FB28-4EDE-8EA3-61A7EDA7823F}"/>
              </a:ext>
            </a:extLst>
          </p:cNvPr>
          <p:cNvSpPr>
            <a:spLocks noGrp="1"/>
          </p:cNvSpPr>
          <p:nvPr>
            <p:ph type="title"/>
          </p:nvPr>
        </p:nvSpPr>
        <p:spPr/>
        <p:txBody>
          <a:bodyPr>
            <a:normAutofit/>
          </a:bodyPr>
          <a:lstStyle/>
          <a:p>
            <a:r>
              <a:rPr lang="en-US" sz="2000" dirty="0"/>
              <a:t>When the first </a:t>
            </a:r>
            <a:r>
              <a:rPr lang="en-US" sz="2000" dirty="0" err="1"/>
              <a:t>doublers</a:t>
            </a:r>
            <a:r>
              <a:rPr lang="en-US" sz="2000" dirty="0"/>
              <a:t> are glued in place locate the next two pieces that will locate right beside </a:t>
            </a:r>
            <a:br>
              <a:rPr lang="en-US" sz="2000" dirty="0"/>
            </a:br>
            <a:r>
              <a:rPr lang="en-US" sz="2000" dirty="0"/>
              <a:t>the first pieces. See pictures for clarity</a:t>
            </a:r>
            <a:endParaRPr lang="en-US" sz="2400" dirty="0"/>
          </a:p>
        </p:txBody>
      </p:sp>
      <p:pic>
        <p:nvPicPr>
          <p:cNvPr id="5" name="Content Placeholder 4" descr="A hand holding a weapon&#10;&#10;Description automatically generated">
            <a:extLst>
              <a:ext uri="{FF2B5EF4-FFF2-40B4-BE49-F238E27FC236}">
                <a16:creationId xmlns:a16="http://schemas.microsoft.com/office/drawing/2014/main" id="{6A4EE67D-D1BB-4B22-B884-BF12075A99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2744" y="1753033"/>
            <a:ext cx="5801784" cy="4351338"/>
          </a:xfrm>
        </p:spPr>
      </p:pic>
      <p:sp>
        <p:nvSpPr>
          <p:cNvPr id="6" name="TextBox 5">
            <a:extLst>
              <a:ext uri="{FF2B5EF4-FFF2-40B4-BE49-F238E27FC236}">
                <a16:creationId xmlns:a16="http://schemas.microsoft.com/office/drawing/2014/main" id="{10B5F887-E9C0-4A2A-8CB8-A75693599E85}"/>
              </a:ext>
            </a:extLst>
          </p:cNvPr>
          <p:cNvSpPr txBox="1"/>
          <p:nvPr/>
        </p:nvSpPr>
        <p:spPr>
          <a:xfrm>
            <a:off x="7245927" y="2770909"/>
            <a:ext cx="4688335" cy="646331"/>
          </a:xfrm>
          <a:prstGeom prst="rect">
            <a:avLst/>
          </a:prstGeom>
          <a:noFill/>
        </p:spPr>
        <p:txBody>
          <a:bodyPr wrap="none" rtlCol="0">
            <a:spAutoFit/>
          </a:bodyPr>
          <a:lstStyle/>
          <a:p>
            <a:r>
              <a:rPr lang="en-US" dirty="0"/>
              <a:t>As you see here, the </a:t>
            </a:r>
            <a:r>
              <a:rPr lang="en-US" dirty="0" err="1"/>
              <a:t>doublers</a:t>
            </a:r>
            <a:r>
              <a:rPr lang="en-US" dirty="0"/>
              <a:t> will form a pocket</a:t>
            </a:r>
          </a:p>
          <a:p>
            <a:r>
              <a:rPr lang="en-US" dirty="0"/>
              <a:t>In which the vertical stab tabs will slide into.</a:t>
            </a:r>
          </a:p>
        </p:txBody>
      </p:sp>
      <mc:AlternateContent xmlns:mc="http://schemas.openxmlformats.org/markup-compatibility/2006">
        <mc:Choice xmlns:p14="http://schemas.microsoft.com/office/powerpoint/2010/main" Requires="p14">
          <p:contentPart p14:bwMode="auto" r:id="rId3">
            <p14:nvContentPartPr>
              <p14:cNvPr id="9" name="Ink 8">
                <a:extLst>
                  <a:ext uri="{FF2B5EF4-FFF2-40B4-BE49-F238E27FC236}">
                    <a16:creationId xmlns:a16="http://schemas.microsoft.com/office/drawing/2014/main" id="{ABC4E404-7AFD-4D9E-97CF-DA38A1126CCD}"/>
                  </a:ext>
                </a:extLst>
              </p14:cNvPr>
              <p14:cNvContentPartPr/>
              <p14:nvPr/>
            </p14:nvContentPartPr>
            <p14:xfrm>
              <a:off x="1800055" y="1895040"/>
              <a:ext cx="2024280" cy="1683360"/>
            </p14:xfrm>
          </p:contentPart>
        </mc:Choice>
        <mc:Fallback>
          <p:pic>
            <p:nvPicPr>
              <p:cNvPr id="9" name="Ink 8">
                <a:extLst>
                  <a:ext uri="{FF2B5EF4-FFF2-40B4-BE49-F238E27FC236}">
                    <a16:creationId xmlns:a16="http://schemas.microsoft.com/office/drawing/2014/main" id="{ABC4E404-7AFD-4D9E-97CF-DA38A1126CCD}"/>
                  </a:ext>
                </a:extLst>
              </p:cNvPr>
              <p:cNvPicPr/>
              <p:nvPr/>
            </p:nvPicPr>
            <p:blipFill>
              <a:blip r:embed="rId4"/>
              <a:stretch>
                <a:fillRect/>
              </a:stretch>
            </p:blipFill>
            <p:spPr>
              <a:xfrm>
                <a:off x="1728415" y="1751400"/>
                <a:ext cx="2167920" cy="1971000"/>
              </a:xfrm>
              <a:prstGeom prst="rect">
                <a:avLst/>
              </a:prstGeom>
            </p:spPr>
          </p:pic>
        </mc:Fallback>
      </mc:AlternateContent>
    </p:spTree>
    <p:extLst>
      <p:ext uri="{BB962C8B-B14F-4D97-AF65-F5344CB8AC3E}">
        <p14:creationId xmlns:p14="http://schemas.microsoft.com/office/powerpoint/2010/main" val="3147767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4486-96D9-45D9-A16F-D39F8E560D6C}"/>
              </a:ext>
            </a:extLst>
          </p:cNvPr>
          <p:cNvSpPr>
            <a:spLocks noGrp="1"/>
          </p:cNvSpPr>
          <p:nvPr>
            <p:ph type="title"/>
          </p:nvPr>
        </p:nvSpPr>
        <p:spPr/>
        <p:txBody>
          <a:bodyPr/>
          <a:lstStyle/>
          <a:p>
            <a:r>
              <a:rPr lang="en-US" dirty="0"/>
              <a:t>Repeat the process for the front </a:t>
            </a:r>
            <a:r>
              <a:rPr lang="en-US" dirty="0" err="1"/>
              <a:t>doublers</a:t>
            </a:r>
            <a:endParaRPr lang="en-US" dirty="0"/>
          </a:p>
        </p:txBody>
      </p:sp>
      <p:pic>
        <p:nvPicPr>
          <p:cNvPr id="6" name="Content Placeholder 5" descr="A chair sitting in front of a wooden table&#10;&#10;Description automatically generated">
            <a:extLst>
              <a:ext uri="{FF2B5EF4-FFF2-40B4-BE49-F238E27FC236}">
                <a16:creationId xmlns:a16="http://schemas.microsoft.com/office/drawing/2014/main" id="{05428C47-83B4-4CF2-82A3-4F5B4BC68C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3279" y="1690688"/>
            <a:ext cx="4482459" cy="3361844"/>
          </a:xfrm>
        </p:spPr>
      </p:pic>
      <p:sp>
        <p:nvSpPr>
          <p:cNvPr id="7" name="TextBox 6">
            <a:extLst>
              <a:ext uri="{FF2B5EF4-FFF2-40B4-BE49-F238E27FC236}">
                <a16:creationId xmlns:a16="http://schemas.microsoft.com/office/drawing/2014/main" id="{E9B6D740-D245-49F3-AB59-06B7FE8E1D73}"/>
              </a:ext>
            </a:extLst>
          </p:cNvPr>
          <p:cNvSpPr txBox="1"/>
          <p:nvPr/>
        </p:nvSpPr>
        <p:spPr>
          <a:xfrm>
            <a:off x="5332288" y="2619910"/>
            <a:ext cx="6008248" cy="646331"/>
          </a:xfrm>
          <a:prstGeom prst="rect">
            <a:avLst/>
          </a:prstGeom>
          <a:noFill/>
        </p:spPr>
        <p:txBody>
          <a:bodyPr wrap="none" rtlCol="0">
            <a:spAutoFit/>
          </a:bodyPr>
          <a:lstStyle/>
          <a:p>
            <a:r>
              <a:rPr lang="en-US" dirty="0"/>
              <a:t>The second </a:t>
            </a:r>
            <a:r>
              <a:rPr lang="en-US" dirty="0" err="1"/>
              <a:t>doubler</a:t>
            </a:r>
            <a:r>
              <a:rPr lang="en-US" dirty="0"/>
              <a:t> will also form a pocket for the front tab of </a:t>
            </a:r>
          </a:p>
          <a:p>
            <a:r>
              <a:rPr lang="en-US" dirty="0"/>
              <a:t>The vertical stab to mount in</a:t>
            </a:r>
          </a:p>
        </p:txBody>
      </p:sp>
    </p:spTree>
    <p:extLst>
      <p:ext uri="{BB962C8B-B14F-4D97-AF65-F5344CB8AC3E}">
        <p14:creationId xmlns:p14="http://schemas.microsoft.com/office/powerpoint/2010/main" val="562041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62A32-44AB-4767-8273-84A4C2F72D8B}"/>
              </a:ext>
            </a:extLst>
          </p:cNvPr>
          <p:cNvSpPr>
            <a:spLocks noGrp="1"/>
          </p:cNvSpPr>
          <p:nvPr>
            <p:ph type="title"/>
          </p:nvPr>
        </p:nvSpPr>
        <p:spPr/>
        <p:txBody>
          <a:bodyPr/>
          <a:lstStyle/>
          <a:p>
            <a:r>
              <a:rPr lang="en-US" dirty="0"/>
              <a:t>This shows the front and back </a:t>
            </a:r>
            <a:r>
              <a:rPr lang="en-US" dirty="0" err="1"/>
              <a:t>doublers</a:t>
            </a:r>
            <a:r>
              <a:rPr lang="en-US" dirty="0"/>
              <a:t> in place ready to accept the vertical stab</a:t>
            </a:r>
          </a:p>
        </p:txBody>
      </p:sp>
      <p:pic>
        <p:nvPicPr>
          <p:cNvPr id="5" name="Content Placeholder 4" descr="A picture containing indoor, sitting, wooden, window&#10;&#10;Description automatically generated">
            <a:extLst>
              <a:ext uri="{FF2B5EF4-FFF2-40B4-BE49-F238E27FC236}">
                <a16:creationId xmlns:a16="http://schemas.microsoft.com/office/drawing/2014/main" id="{C37E1CBA-66B7-49B3-9ACC-FBC317DF73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4216" y="2876157"/>
            <a:ext cx="4688750" cy="3516563"/>
          </a:xfrm>
        </p:spPr>
      </p:pic>
      <p:pic>
        <p:nvPicPr>
          <p:cNvPr id="11" name="Picture 10" descr="A picture containing snow, sitting, white, counter&#10;&#10;Description automatically generated">
            <a:extLst>
              <a:ext uri="{FF2B5EF4-FFF2-40B4-BE49-F238E27FC236}">
                <a16:creationId xmlns:a16="http://schemas.microsoft.com/office/drawing/2014/main" id="{2C92B7C5-3249-455E-B3A1-0335815DEE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2570" y="2784296"/>
            <a:ext cx="4811230" cy="3608423"/>
          </a:xfrm>
          <a:prstGeom prst="rect">
            <a:avLst/>
          </a:prstGeom>
        </p:spPr>
      </p:pic>
    </p:spTree>
    <p:extLst>
      <p:ext uri="{BB962C8B-B14F-4D97-AF65-F5344CB8AC3E}">
        <p14:creationId xmlns:p14="http://schemas.microsoft.com/office/powerpoint/2010/main" val="610776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B69F6-5E90-4A96-BCF7-0A993CBB141E}"/>
              </a:ext>
            </a:extLst>
          </p:cNvPr>
          <p:cNvSpPr>
            <a:spLocks noGrp="1"/>
          </p:cNvSpPr>
          <p:nvPr>
            <p:ph type="title"/>
          </p:nvPr>
        </p:nvSpPr>
        <p:spPr/>
        <p:txBody>
          <a:bodyPr>
            <a:normAutofit/>
          </a:bodyPr>
          <a:lstStyle/>
          <a:p>
            <a:pPr algn="ctr"/>
            <a:r>
              <a:rPr lang="en-US" sz="2800" dirty="0"/>
              <a:t>Servo Hatch</a:t>
            </a:r>
          </a:p>
        </p:txBody>
      </p:sp>
      <p:sp>
        <p:nvSpPr>
          <p:cNvPr id="3" name="Content Placeholder 2">
            <a:extLst>
              <a:ext uri="{FF2B5EF4-FFF2-40B4-BE49-F238E27FC236}">
                <a16:creationId xmlns:a16="http://schemas.microsoft.com/office/drawing/2014/main" id="{F99DD744-D426-4641-8C94-78D3B21496D6}"/>
              </a:ext>
            </a:extLst>
          </p:cNvPr>
          <p:cNvSpPr>
            <a:spLocks noGrp="1"/>
          </p:cNvSpPr>
          <p:nvPr>
            <p:ph idx="1"/>
          </p:nvPr>
        </p:nvSpPr>
        <p:spPr>
          <a:xfrm>
            <a:off x="715432" y="1346199"/>
            <a:ext cx="10515600" cy="4351338"/>
          </a:xfrm>
        </p:spPr>
        <p:txBody>
          <a:bodyPr>
            <a:normAutofit/>
          </a:bodyPr>
          <a:lstStyle/>
          <a:p>
            <a:r>
              <a:rPr lang="en-US" sz="2000" dirty="0"/>
              <a:t>Locate the servo hatch and the servo holders, as shown in the picture.</a:t>
            </a:r>
          </a:p>
          <a:p>
            <a:r>
              <a:rPr lang="en-US" sz="2000" dirty="0"/>
              <a:t>Make sure you assemble the servo holders on the </a:t>
            </a:r>
            <a:r>
              <a:rPr lang="en-US" sz="2000" b="1" dirty="0"/>
              <a:t>BOTTOM</a:t>
            </a:r>
            <a:r>
              <a:rPr lang="en-US" sz="2000" dirty="0"/>
              <a:t> of the servo hatch.</a:t>
            </a:r>
          </a:p>
          <a:p>
            <a:r>
              <a:rPr lang="en-US" sz="2000" dirty="0"/>
              <a:t>The bottom is marked as bottom ( Bottom side will mount inside the fuselage)</a:t>
            </a:r>
          </a:p>
          <a:p>
            <a:r>
              <a:rPr lang="en-US" sz="2000" dirty="0"/>
              <a:t>Assemble the servo holders and glue in place as shown.</a:t>
            </a:r>
          </a:p>
          <a:p>
            <a:r>
              <a:rPr lang="en-US" sz="2000" dirty="0"/>
              <a:t>Also please note the arrows, they face down toward the servo hatch</a:t>
            </a:r>
          </a:p>
        </p:txBody>
      </p:sp>
      <p:pic>
        <p:nvPicPr>
          <p:cNvPr id="7" name="Picture 6" descr="A picture containing small, different, sitting, side&#10;&#10;Description automatically generated">
            <a:extLst>
              <a:ext uri="{FF2B5EF4-FFF2-40B4-BE49-F238E27FC236}">
                <a16:creationId xmlns:a16="http://schemas.microsoft.com/office/drawing/2014/main" id="{F51980B2-9FBC-4E20-9276-F7C3709A5E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705" y="3771900"/>
            <a:ext cx="2567516" cy="1925637"/>
          </a:xfrm>
          <a:prstGeom prst="rect">
            <a:avLst/>
          </a:prstGeom>
        </p:spPr>
      </p:pic>
      <p:pic>
        <p:nvPicPr>
          <p:cNvPr id="9" name="Picture 8" descr="A picture containing piece, cake, sitting, table&#10;&#10;Description automatically generated">
            <a:extLst>
              <a:ext uri="{FF2B5EF4-FFF2-40B4-BE49-F238E27FC236}">
                <a16:creationId xmlns:a16="http://schemas.microsoft.com/office/drawing/2014/main" id="{DFEEF039-F438-484D-8D46-DC8CAF841D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5716" y="3771900"/>
            <a:ext cx="2567516" cy="1925637"/>
          </a:xfrm>
          <a:prstGeom prst="rect">
            <a:avLst/>
          </a:prstGeom>
        </p:spPr>
      </p:pic>
      <p:pic>
        <p:nvPicPr>
          <p:cNvPr id="11" name="Picture 10" descr="A picture containing person, hand, cake, piece&#10;&#10;Description automatically generated">
            <a:extLst>
              <a:ext uri="{FF2B5EF4-FFF2-40B4-BE49-F238E27FC236}">
                <a16:creationId xmlns:a16="http://schemas.microsoft.com/office/drawing/2014/main" id="{99893CD1-04D3-4037-8D38-0652D57EAB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8770" y="3771900"/>
            <a:ext cx="2567516" cy="1925637"/>
          </a:xfrm>
          <a:prstGeom prst="rect">
            <a:avLst/>
          </a:prstGeom>
        </p:spPr>
      </p:pic>
      <p:pic>
        <p:nvPicPr>
          <p:cNvPr id="15" name="Picture 14" descr="A picture containing table, sitting, desk, old&#10;&#10;Description automatically generated">
            <a:extLst>
              <a:ext uri="{FF2B5EF4-FFF2-40B4-BE49-F238E27FC236}">
                <a16:creationId xmlns:a16="http://schemas.microsoft.com/office/drawing/2014/main" id="{031322E9-AA6D-4C9B-BE51-6DED9FEBBB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53779" y="3771900"/>
            <a:ext cx="2567516" cy="1925637"/>
          </a:xfrm>
          <a:prstGeom prst="rect">
            <a:avLst/>
          </a:prstGeom>
        </p:spPr>
      </p:pic>
    </p:spTree>
    <p:extLst>
      <p:ext uri="{BB962C8B-B14F-4D97-AF65-F5344CB8AC3E}">
        <p14:creationId xmlns:p14="http://schemas.microsoft.com/office/powerpoint/2010/main" val="2511027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b="1" dirty="0"/>
              <a:t>Step 5, </a:t>
            </a:r>
            <a:r>
              <a:rPr lang="en-US" sz="1800" dirty="0"/>
              <a:t>Find the “Servo Hatch” and “Top Back” pieces, Glue the “Top Back” with CA as shown.</a:t>
            </a:r>
            <a:br>
              <a:rPr lang="en-US" sz="1800" dirty="0"/>
            </a:br>
            <a:br>
              <a:rPr lang="en-US" sz="1800" dirty="0"/>
            </a:br>
            <a:endParaRPr lang="en-US" sz="1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47416" y="1764507"/>
            <a:ext cx="3926271" cy="2944703"/>
          </a:xfrm>
        </p:spPr>
      </p:pic>
      <p:sp>
        <p:nvSpPr>
          <p:cNvPr id="3" name="TextBox 2">
            <a:extLst>
              <a:ext uri="{FF2B5EF4-FFF2-40B4-BE49-F238E27FC236}">
                <a16:creationId xmlns:a16="http://schemas.microsoft.com/office/drawing/2014/main" id="{959497BC-E1AC-4B71-B7CA-B335E115D2B7}"/>
              </a:ext>
            </a:extLst>
          </p:cNvPr>
          <p:cNvSpPr txBox="1"/>
          <p:nvPr/>
        </p:nvSpPr>
        <p:spPr>
          <a:xfrm>
            <a:off x="4354234" y="2407920"/>
            <a:ext cx="6428235" cy="923330"/>
          </a:xfrm>
          <a:prstGeom prst="rect">
            <a:avLst/>
          </a:prstGeom>
          <a:noFill/>
        </p:spPr>
        <p:txBody>
          <a:bodyPr wrap="none" rtlCol="0">
            <a:spAutoFit/>
          </a:bodyPr>
          <a:lstStyle/>
          <a:p>
            <a:r>
              <a:rPr lang="en-US" dirty="0"/>
              <a:t>DO NOT glue the servo hatch down, you will be using the 4 screws </a:t>
            </a:r>
          </a:p>
          <a:p>
            <a:r>
              <a:rPr lang="en-US" dirty="0"/>
              <a:t>provided to secure the servo hatch in place later on.</a:t>
            </a:r>
          </a:p>
          <a:p>
            <a:endParaRPr lang="en-US" dirty="0"/>
          </a:p>
        </p:txBody>
      </p:sp>
    </p:spTree>
    <p:extLst>
      <p:ext uri="{BB962C8B-B14F-4D97-AF65-F5344CB8AC3E}">
        <p14:creationId xmlns:p14="http://schemas.microsoft.com/office/powerpoint/2010/main" val="2354474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8619F4-F466-40B8-AF2D-D62F1D88149D}"/>
              </a:ext>
            </a:extLst>
          </p:cNvPr>
          <p:cNvSpPr txBox="1"/>
          <p:nvPr/>
        </p:nvSpPr>
        <p:spPr>
          <a:xfrm>
            <a:off x="893852" y="791110"/>
            <a:ext cx="3455754" cy="523220"/>
          </a:xfrm>
          <a:prstGeom prst="rect">
            <a:avLst/>
          </a:prstGeom>
          <a:noFill/>
        </p:spPr>
        <p:txBody>
          <a:bodyPr wrap="none" rtlCol="0">
            <a:spAutoFit/>
          </a:bodyPr>
          <a:lstStyle/>
          <a:p>
            <a:r>
              <a:rPr lang="en-US" sz="2800" dirty="0"/>
              <a:t>Hatch and Hatch Latch</a:t>
            </a:r>
          </a:p>
        </p:txBody>
      </p:sp>
      <p:pic>
        <p:nvPicPr>
          <p:cNvPr id="4" name="Picture 3" descr="A picture containing sitting&#10;&#10;Description automatically generated">
            <a:extLst>
              <a:ext uri="{FF2B5EF4-FFF2-40B4-BE49-F238E27FC236}">
                <a16:creationId xmlns:a16="http://schemas.microsoft.com/office/drawing/2014/main" id="{D5BE973B-4742-4253-9551-454F35CE38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4781" y="3838039"/>
            <a:ext cx="2971801" cy="2228851"/>
          </a:xfrm>
          <a:prstGeom prst="rect">
            <a:avLst/>
          </a:prstGeom>
        </p:spPr>
      </p:pic>
      <p:pic>
        <p:nvPicPr>
          <p:cNvPr id="6" name="Picture 5" descr="A picture containing building&#10;&#10;Description automatically generated">
            <a:extLst>
              <a:ext uri="{FF2B5EF4-FFF2-40B4-BE49-F238E27FC236}">
                <a16:creationId xmlns:a16="http://schemas.microsoft.com/office/drawing/2014/main" id="{1DC5EC8C-1A94-48B1-9E29-5B2E21946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711247" y="3813755"/>
            <a:ext cx="3078020" cy="2308515"/>
          </a:xfrm>
          <a:prstGeom prst="rect">
            <a:avLst/>
          </a:prstGeom>
        </p:spPr>
      </p:pic>
      <p:pic>
        <p:nvPicPr>
          <p:cNvPr id="8" name="Picture 7" descr="A close up of a building&#10;&#10;Description automatically generated">
            <a:extLst>
              <a:ext uri="{FF2B5EF4-FFF2-40B4-BE49-F238E27FC236}">
                <a16:creationId xmlns:a16="http://schemas.microsoft.com/office/drawing/2014/main" id="{0EC05D6F-B083-4A33-8A80-716366A9B8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9124662" y="3813753"/>
            <a:ext cx="3078021" cy="2308516"/>
          </a:xfrm>
          <a:prstGeom prst="rect">
            <a:avLst/>
          </a:prstGeom>
        </p:spPr>
      </p:pic>
      <p:sp>
        <p:nvSpPr>
          <p:cNvPr id="9" name="TextBox 8">
            <a:extLst>
              <a:ext uri="{FF2B5EF4-FFF2-40B4-BE49-F238E27FC236}">
                <a16:creationId xmlns:a16="http://schemas.microsoft.com/office/drawing/2014/main" id="{EA12C686-A804-4F8E-BBAA-7AAFF99D8A65}"/>
              </a:ext>
            </a:extLst>
          </p:cNvPr>
          <p:cNvSpPr txBox="1"/>
          <p:nvPr/>
        </p:nvSpPr>
        <p:spPr>
          <a:xfrm>
            <a:off x="988188" y="1514355"/>
            <a:ext cx="11278472" cy="707886"/>
          </a:xfrm>
          <a:prstGeom prst="rect">
            <a:avLst/>
          </a:prstGeom>
          <a:noFill/>
        </p:spPr>
        <p:txBody>
          <a:bodyPr wrap="none" rtlCol="0">
            <a:spAutoFit/>
          </a:bodyPr>
          <a:lstStyle/>
          <a:p>
            <a:r>
              <a:rPr lang="en-US" sz="2000" dirty="0"/>
              <a:t>Using Medium CA glue the Hatch Latch </a:t>
            </a:r>
            <a:r>
              <a:rPr lang="en-US" sz="2000" dirty="0" err="1"/>
              <a:t>Doubler</a:t>
            </a:r>
            <a:r>
              <a:rPr lang="en-US" sz="2000" dirty="0"/>
              <a:t> ¼” from the bottom of the latch and make sure its even on</a:t>
            </a:r>
          </a:p>
          <a:p>
            <a:r>
              <a:rPr lang="en-US" sz="2000" dirty="0"/>
              <a:t>Both sides as shown. Once that is dry, using medium CA again glue the latch in place as shown.</a:t>
            </a:r>
          </a:p>
        </p:txBody>
      </p:sp>
      <p:sp>
        <p:nvSpPr>
          <p:cNvPr id="11" name="TextBox 10">
            <a:extLst>
              <a:ext uri="{FF2B5EF4-FFF2-40B4-BE49-F238E27FC236}">
                <a16:creationId xmlns:a16="http://schemas.microsoft.com/office/drawing/2014/main" id="{04492150-9A70-4FAD-A4F8-A43FB53994F2}"/>
              </a:ext>
            </a:extLst>
          </p:cNvPr>
          <p:cNvSpPr txBox="1"/>
          <p:nvPr/>
        </p:nvSpPr>
        <p:spPr>
          <a:xfrm>
            <a:off x="1006867" y="3019961"/>
            <a:ext cx="4151201" cy="646331"/>
          </a:xfrm>
          <a:prstGeom prst="rect">
            <a:avLst/>
          </a:prstGeom>
          <a:noFill/>
        </p:spPr>
        <p:txBody>
          <a:bodyPr wrap="none" rtlCol="0">
            <a:spAutoFit/>
          </a:bodyPr>
          <a:lstStyle/>
          <a:p>
            <a:r>
              <a:rPr lang="en-US" dirty="0"/>
              <a:t>You will need to use magnets on the front </a:t>
            </a:r>
          </a:p>
          <a:p>
            <a:r>
              <a:rPr lang="en-US" dirty="0"/>
              <a:t>Of the hatch to keep it secure.</a:t>
            </a:r>
          </a:p>
        </p:txBody>
      </p:sp>
    </p:spTree>
    <p:extLst>
      <p:ext uri="{BB962C8B-B14F-4D97-AF65-F5344CB8AC3E}">
        <p14:creationId xmlns:p14="http://schemas.microsoft.com/office/powerpoint/2010/main" val="468525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603E1-D8E0-43F6-9D88-BCF998CD2C6D}"/>
              </a:ext>
            </a:extLst>
          </p:cNvPr>
          <p:cNvSpPr>
            <a:spLocks noGrp="1"/>
          </p:cNvSpPr>
          <p:nvPr>
            <p:ph type="ctrTitle"/>
          </p:nvPr>
        </p:nvSpPr>
        <p:spPr>
          <a:xfrm>
            <a:off x="1524000" y="416561"/>
            <a:ext cx="9144000" cy="761999"/>
          </a:xfrm>
        </p:spPr>
        <p:txBody>
          <a:bodyPr>
            <a:noAutofit/>
          </a:bodyPr>
          <a:lstStyle/>
          <a:p>
            <a:r>
              <a:rPr lang="en-US" sz="3200" dirty="0"/>
              <a:t>Trailing Edges</a:t>
            </a:r>
          </a:p>
        </p:txBody>
      </p:sp>
      <p:sp>
        <p:nvSpPr>
          <p:cNvPr id="3" name="Subtitle 2">
            <a:extLst>
              <a:ext uri="{FF2B5EF4-FFF2-40B4-BE49-F238E27FC236}">
                <a16:creationId xmlns:a16="http://schemas.microsoft.com/office/drawing/2014/main" id="{ABDB3146-C20B-41C9-854A-C8A6C655EBEF}"/>
              </a:ext>
            </a:extLst>
          </p:cNvPr>
          <p:cNvSpPr>
            <a:spLocks noGrp="1"/>
          </p:cNvSpPr>
          <p:nvPr>
            <p:ph type="subTitle" idx="1"/>
          </p:nvPr>
        </p:nvSpPr>
        <p:spPr>
          <a:xfrm>
            <a:off x="1310640" y="1427798"/>
            <a:ext cx="9144000" cy="1655762"/>
          </a:xfrm>
        </p:spPr>
        <p:txBody>
          <a:bodyPr/>
          <a:lstStyle/>
          <a:p>
            <a:r>
              <a:rPr lang="en-US" dirty="0"/>
              <a:t>Locate the two 1/16” x 1” wide balsa strips, test fit them to the trailing edges. Once you’re happy with the fit, use Medium CA and put a thin line on each rib then carefully place the strips in place and hold until they are secure.</a:t>
            </a:r>
          </a:p>
        </p:txBody>
      </p:sp>
      <p:pic>
        <p:nvPicPr>
          <p:cNvPr id="4" name="Picture 3" descr="A picture containing table, sitting, laying, board&#10;&#10;Description automatically generated">
            <a:extLst>
              <a:ext uri="{FF2B5EF4-FFF2-40B4-BE49-F238E27FC236}">
                <a16:creationId xmlns:a16="http://schemas.microsoft.com/office/drawing/2014/main" id="{BBDD79BC-820D-4320-8823-2A17690C12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557407"/>
            <a:ext cx="2980844" cy="2235633"/>
          </a:xfrm>
          <a:prstGeom prst="rect">
            <a:avLst/>
          </a:prstGeom>
        </p:spPr>
      </p:pic>
      <p:sp>
        <p:nvSpPr>
          <p:cNvPr id="5" name="TextBox 4">
            <a:extLst>
              <a:ext uri="{FF2B5EF4-FFF2-40B4-BE49-F238E27FC236}">
                <a16:creationId xmlns:a16="http://schemas.microsoft.com/office/drawing/2014/main" id="{75149E55-C22D-4F24-A820-B29ECA5B12B8}"/>
              </a:ext>
            </a:extLst>
          </p:cNvPr>
          <p:cNvSpPr txBox="1"/>
          <p:nvPr/>
        </p:nvSpPr>
        <p:spPr>
          <a:xfrm>
            <a:off x="6248400" y="4294909"/>
            <a:ext cx="5343129" cy="646331"/>
          </a:xfrm>
          <a:prstGeom prst="rect">
            <a:avLst/>
          </a:prstGeom>
          <a:noFill/>
        </p:spPr>
        <p:txBody>
          <a:bodyPr wrap="none" rtlCol="0">
            <a:spAutoFit/>
          </a:bodyPr>
          <a:lstStyle/>
          <a:p>
            <a:r>
              <a:rPr lang="en-US" dirty="0"/>
              <a:t>The top left side is shown here. The other three pieces </a:t>
            </a:r>
          </a:p>
          <a:p>
            <a:r>
              <a:rPr lang="en-US" dirty="0"/>
              <a:t>will mount in similar fashion.</a:t>
            </a:r>
          </a:p>
        </p:txBody>
      </p:sp>
    </p:spTree>
    <p:extLst>
      <p:ext uri="{BB962C8B-B14F-4D97-AF65-F5344CB8AC3E}">
        <p14:creationId xmlns:p14="http://schemas.microsoft.com/office/powerpoint/2010/main" val="3227317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C82FA-6494-4770-A907-43CD1C4ED713}"/>
              </a:ext>
            </a:extLst>
          </p:cNvPr>
          <p:cNvSpPr>
            <a:spLocks noGrp="1"/>
          </p:cNvSpPr>
          <p:nvPr>
            <p:ph type="title"/>
          </p:nvPr>
        </p:nvSpPr>
        <p:spPr/>
        <p:txBody>
          <a:bodyPr>
            <a:normAutofit/>
          </a:bodyPr>
          <a:lstStyle/>
          <a:p>
            <a:pPr algn="ctr"/>
            <a:r>
              <a:rPr lang="en-US" sz="3600" dirty="0"/>
              <a:t>Ailerons</a:t>
            </a:r>
          </a:p>
        </p:txBody>
      </p:sp>
      <p:sp>
        <p:nvSpPr>
          <p:cNvPr id="3" name="Content Placeholder 2">
            <a:extLst>
              <a:ext uri="{FF2B5EF4-FFF2-40B4-BE49-F238E27FC236}">
                <a16:creationId xmlns:a16="http://schemas.microsoft.com/office/drawing/2014/main" id="{6A236D06-981B-43E3-ADFE-39D209088A4B}"/>
              </a:ext>
            </a:extLst>
          </p:cNvPr>
          <p:cNvSpPr>
            <a:spLocks noGrp="1"/>
          </p:cNvSpPr>
          <p:nvPr>
            <p:ph idx="1"/>
          </p:nvPr>
        </p:nvSpPr>
        <p:spPr/>
        <p:txBody>
          <a:bodyPr/>
          <a:lstStyle/>
          <a:p>
            <a:r>
              <a:rPr lang="en-US" sz="2000" dirty="0"/>
              <a:t>Locate the 4 parts of the Ailerons and control horns. Mark the 4 holes from the control horn on each aileron and using a small drill make 4 holes to mount the control horns later on in the assembly. Make sure you line up the 1/8” and 1/16” thick ailerons and line them up before drilling the holes.</a:t>
            </a:r>
          </a:p>
          <a:p>
            <a:r>
              <a:rPr lang="en-US" sz="2000" dirty="0"/>
              <a:t>Please see picture for reference.</a:t>
            </a:r>
            <a:endParaRPr lang="en-US" dirty="0"/>
          </a:p>
        </p:txBody>
      </p:sp>
      <p:pic>
        <p:nvPicPr>
          <p:cNvPr id="5" name="Picture 4" descr="A picture containing sitting, train, plane, old&#10;&#10;Description automatically generated">
            <a:extLst>
              <a:ext uri="{FF2B5EF4-FFF2-40B4-BE49-F238E27FC236}">
                <a16:creationId xmlns:a16="http://schemas.microsoft.com/office/drawing/2014/main" id="{CBD616BD-79BD-4815-B3EE-D224CC113A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2747" y="3506311"/>
            <a:ext cx="3560869" cy="2670652"/>
          </a:xfrm>
          <a:prstGeom prst="rect">
            <a:avLst/>
          </a:prstGeom>
        </p:spPr>
      </p:pic>
      <p:sp>
        <p:nvSpPr>
          <p:cNvPr id="6" name="Oval 5">
            <a:extLst>
              <a:ext uri="{FF2B5EF4-FFF2-40B4-BE49-F238E27FC236}">
                <a16:creationId xmlns:a16="http://schemas.microsoft.com/office/drawing/2014/main" id="{B7B1E219-002F-4B3B-A881-C6E3D423C8F7}"/>
              </a:ext>
            </a:extLst>
          </p:cNvPr>
          <p:cNvSpPr/>
          <p:nvPr/>
        </p:nvSpPr>
        <p:spPr>
          <a:xfrm>
            <a:off x="9164320" y="4541520"/>
            <a:ext cx="492549" cy="467360"/>
          </a:xfrm>
          <a:prstGeom prst="ellipse">
            <a:avLst/>
          </a:prstGeom>
          <a:noFill/>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BF4CC37-EAA9-4893-973D-E87CB322B2A5}"/>
              </a:ext>
            </a:extLst>
          </p:cNvPr>
          <p:cNvSpPr txBox="1"/>
          <p:nvPr/>
        </p:nvSpPr>
        <p:spPr>
          <a:xfrm>
            <a:off x="7814406" y="4012387"/>
            <a:ext cx="1848070" cy="923330"/>
          </a:xfrm>
          <a:prstGeom prst="rect">
            <a:avLst/>
          </a:prstGeom>
          <a:noFill/>
        </p:spPr>
        <p:txBody>
          <a:bodyPr wrap="none" rtlCol="0">
            <a:spAutoFit/>
          </a:bodyPr>
          <a:lstStyle/>
          <a:p>
            <a:r>
              <a:rPr lang="en-US" dirty="0"/>
              <a:t>Control horn</a:t>
            </a:r>
          </a:p>
          <a:p>
            <a:r>
              <a:rPr lang="en-US" dirty="0"/>
              <a:t>Will mount in this</a:t>
            </a:r>
          </a:p>
          <a:p>
            <a:r>
              <a:rPr lang="en-US" dirty="0"/>
              <a:t>Corner.</a:t>
            </a:r>
          </a:p>
        </p:txBody>
      </p:sp>
      <p:cxnSp>
        <p:nvCxnSpPr>
          <p:cNvPr id="9" name="Straight Arrow Connector 8">
            <a:extLst>
              <a:ext uri="{FF2B5EF4-FFF2-40B4-BE49-F238E27FC236}">
                <a16:creationId xmlns:a16="http://schemas.microsoft.com/office/drawing/2014/main" id="{56DED7EA-32C9-4016-9395-F8F511F23A5B}"/>
              </a:ext>
            </a:extLst>
          </p:cNvPr>
          <p:cNvCxnSpPr>
            <a:cxnSpLocks/>
          </p:cNvCxnSpPr>
          <p:nvPr/>
        </p:nvCxnSpPr>
        <p:spPr>
          <a:xfrm flipH="1">
            <a:off x="6863711" y="4391461"/>
            <a:ext cx="889104" cy="300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F7DA521C-DAA0-4C82-93DA-A51C6B1488C4}"/>
              </a:ext>
            </a:extLst>
          </p:cNvPr>
          <p:cNvSpPr/>
          <p:nvPr/>
        </p:nvSpPr>
        <p:spPr>
          <a:xfrm>
            <a:off x="6390640" y="4391462"/>
            <a:ext cx="512976" cy="54425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0217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2CB4-2254-4A7F-B653-84282116BEA2}"/>
              </a:ext>
            </a:extLst>
          </p:cNvPr>
          <p:cNvSpPr>
            <a:spLocks noGrp="1"/>
          </p:cNvSpPr>
          <p:nvPr>
            <p:ph type="title"/>
          </p:nvPr>
        </p:nvSpPr>
        <p:spPr>
          <a:xfrm>
            <a:off x="838200" y="365125"/>
            <a:ext cx="10408920" cy="661035"/>
          </a:xfrm>
        </p:spPr>
        <p:txBody>
          <a:bodyPr>
            <a:normAutofit fontScale="90000"/>
          </a:bodyPr>
          <a:lstStyle/>
          <a:p>
            <a:pPr algn="ctr"/>
            <a:r>
              <a:rPr lang="en-US" sz="3200" dirty="0"/>
              <a:t>Ailerons</a:t>
            </a:r>
            <a:r>
              <a:rPr lang="en-US" dirty="0"/>
              <a:t> </a:t>
            </a:r>
          </a:p>
        </p:txBody>
      </p:sp>
      <p:sp>
        <p:nvSpPr>
          <p:cNvPr id="3" name="Content Placeholder 2">
            <a:extLst>
              <a:ext uri="{FF2B5EF4-FFF2-40B4-BE49-F238E27FC236}">
                <a16:creationId xmlns:a16="http://schemas.microsoft.com/office/drawing/2014/main" id="{AF9A6B68-FC46-4DB7-A136-055257FBEE24}"/>
              </a:ext>
            </a:extLst>
          </p:cNvPr>
          <p:cNvSpPr>
            <a:spLocks noGrp="1"/>
          </p:cNvSpPr>
          <p:nvPr>
            <p:ph idx="1"/>
          </p:nvPr>
        </p:nvSpPr>
        <p:spPr>
          <a:xfrm>
            <a:off x="1010920" y="1253331"/>
            <a:ext cx="10510520" cy="2434749"/>
          </a:xfrm>
        </p:spPr>
        <p:txBody>
          <a:bodyPr>
            <a:normAutofit/>
          </a:bodyPr>
          <a:lstStyle/>
          <a:p>
            <a:r>
              <a:rPr lang="en-US" sz="2000" dirty="0"/>
              <a:t>With the Aileron parts on your worktable. The 1/8” plywood parts have 3 Laser etched spaces for the hinges. At this point you can use CA or Epoxy to secure the hinges in place. Always use lotion on the “bendy” part of the hinge so glue does not inhibit the movement.</a:t>
            </a:r>
          </a:p>
          <a:p>
            <a:r>
              <a:rPr lang="en-US" sz="2000" dirty="0"/>
              <a:t>When the hinges are in place put a thin layer of CA on the 1/8” part of the aileron and carefully place the 1/16” thick aileron on top of the other part as shown.</a:t>
            </a:r>
          </a:p>
          <a:p>
            <a:r>
              <a:rPr lang="en-US" sz="2000" dirty="0"/>
              <a:t>When the glue has dried you can sand a slight taper on the Ailerons and round the edges. </a:t>
            </a:r>
          </a:p>
          <a:p>
            <a:r>
              <a:rPr lang="en-US" sz="2000" dirty="0"/>
              <a:t>You will also need to sand an angle on front of the aileron, allowing it have enough motion. </a:t>
            </a:r>
          </a:p>
        </p:txBody>
      </p:sp>
      <p:pic>
        <p:nvPicPr>
          <p:cNvPr id="5" name="Picture 4" descr="A picture containing indoor, white, sink, mirror&#10;&#10;Description automatically generated">
            <a:extLst>
              <a:ext uri="{FF2B5EF4-FFF2-40B4-BE49-F238E27FC236}">
                <a16:creationId xmlns:a16="http://schemas.microsoft.com/office/drawing/2014/main" id="{E0EB3F36-5391-4CB9-A71D-704D694A19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3971" y="3819524"/>
            <a:ext cx="3564468" cy="2673351"/>
          </a:xfrm>
          <a:prstGeom prst="rect">
            <a:avLst/>
          </a:prstGeom>
        </p:spPr>
      </p:pic>
      <p:pic>
        <p:nvPicPr>
          <p:cNvPr id="7" name="Picture 6" descr="A wooden table&#10;&#10;Description automatically generated">
            <a:extLst>
              <a:ext uri="{FF2B5EF4-FFF2-40B4-BE49-F238E27FC236}">
                <a16:creationId xmlns:a16="http://schemas.microsoft.com/office/drawing/2014/main" id="{A6E6AA85-6D74-4AA0-983F-E86D54910F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249" y="3819523"/>
            <a:ext cx="3564468" cy="2673351"/>
          </a:xfrm>
          <a:prstGeom prst="rect">
            <a:avLst/>
          </a:prstGeom>
        </p:spPr>
      </p:pic>
      <p:sp>
        <p:nvSpPr>
          <p:cNvPr id="4" name="TextBox 3">
            <a:extLst>
              <a:ext uri="{FF2B5EF4-FFF2-40B4-BE49-F238E27FC236}">
                <a16:creationId xmlns:a16="http://schemas.microsoft.com/office/drawing/2014/main" id="{5C9B16D9-7280-45B8-A68D-FC329A22BC2C}"/>
              </a:ext>
            </a:extLst>
          </p:cNvPr>
          <p:cNvSpPr txBox="1"/>
          <p:nvPr/>
        </p:nvSpPr>
        <p:spPr>
          <a:xfrm>
            <a:off x="5216752" y="4023360"/>
            <a:ext cx="1758495" cy="2031325"/>
          </a:xfrm>
          <a:prstGeom prst="rect">
            <a:avLst/>
          </a:prstGeom>
          <a:noFill/>
        </p:spPr>
        <p:txBody>
          <a:bodyPr wrap="none" rtlCol="0">
            <a:spAutoFit/>
          </a:bodyPr>
          <a:lstStyle/>
          <a:p>
            <a:r>
              <a:rPr lang="en-US" dirty="0"/>
              <a:t>Tip: If you use</a:t>
            </a:r>
          </a:p>
          <a:p>
            <a:r>
              <a:rPr lang="en-US" dirty="0"/>
              <a:t>a hand lotion</a:t>
            </a:r>
          </a:p>
          <a:p>
            <a:r>
              <a:rPr lang="en-US" dirty="0"/>
              <a:t>on the “bendy”</a:t>
            </a:r>
          </a:p>
          <a:p>
            <a:r>
              <a:rPr lang="en-US" dirty="0"/>
              <a:t>part of the hinge</a:t>
            </a:r>
          </a:p>
          <a:p>
            <a:r>
              <a:rPr lang="en-US" dirty="0"/>
              <a:t>it will keep the </a:t>
            </a:r>
          </a:p>
          <a:p>
            <a:r>
              <a:rPr lang="en-US" dirty="0"/>
              <a:t>hinge from</a:t>
            </a:r>
          </a:p>
          <a:p>
            <a:r>
              <a:rPr lang="en-US" dirty="0"/>
              <a:t>Freezing up</a:t>
            </a:r>
          </a:p>
        </p:txBody>
      </p:sp>
    </p:spTree>
    <p:extLst>
      <p:ext uri="{BB962C8B-B14F-4D97-AF65-F5344CB8AC3E}">
        <p14:creationId xmlns:p14="http://schemas.microsoft.com/office/powerpoint/2010/main" val="2253579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9AD26-A66F-4AB1-A0FD-9E67167BB02D}"/>
              </a:ext>
            </a:extLst>
          </p:cNvPr>
          <p:cNvSpPr>
            <a:spLocks noGrp="1"/>
          </p:cNvSpPr>
          <p:nvPr>
            <p:ph type="title"/>
          </p:nvPr>
        </p:nvSpPr>
        <p:spPr/>
        <p:txBody>
          <a:bodyPr>
            <a:normAutofit/>
          </a:bodyPr>
          <a:lstStyle/>
          <a:p>
            <a:pPr algn="ctr"/>
            <a:r>
              <a:rPr lang="en-US" sz="3600" dirty="0"/>
              <a:t>Ailerons </a:t>
            </a:r>
          </a:p>
        </p:txBody>
      </p:sp>
      <p:sp>
        <p:nvSpPr>
          <p:cNvPr id="3" name="Content Placeholder 2">
            <a:extLst>
              <a:ext uri="{FF2B5EF4-FFF2-40B4-BE49-F238E27FC236}">
                <a16:creationId xmlns:a16="http://schemas.microsoft.com/office/drawing/2014/main" id="{F7D1280B-12DD-4588-BB8D-6BFEFA7B09F5}"/>
              </a:ext>
            </a:extLst>
          </p:cNvPr>
          <p:cNvSpPr>
            <a:spLocks noGrp="1"/>
          </p:cNvSpPr>
          <p:nvPr>
            <p:ph idx="1"/>
          </p:nvPr>
        </p:nvSpPr>
        <p:spPr/>
        <p:txBody>
          <a:bodyPr/>
          <a:lstStyle/>
          <a:p>
            <a:pPr marL="0" indent="0">
              <a:buNone/>
            </a:pPr>
            <a:r>
              <a:rPr lang="en-US" sz="2400" dirty="0"/>
              <a:t>Once the glue has dried on the hinges, mark the fuselage on the plane where the hinges will mount and cut a slot in the airframe to accept the hinges. </a:t>
            </a:r>
          </a:p>
          <a:p>
            <a:pPr marL="0" indent="0">
              <a:buNone/>
            </a:pPr>
            <a:r>
              <a:rPr lang="en-US" sz="2400" dirty="0"/>
              <a:t>We will use these slots after the plane has been covered.</a:t>
            </a:r>
          </a:p>
          <a:p>
            <a:pPr marL="0" indent="0">
              <a:buNone/>
            </a:pPr>
            <a:endParaRPr lang="en-US" dirty="0"/>
          </a:p>
        </p:txBody>
      </p:sp>
    </p:spTree>
    <p:extLst>
      <p:ext uri="{BB962C8B-B14F-4D97-AF65-F5344CB8AC3E}">
        <p14:creationId xmlns:p14="http://schemas.microsoft.com/office/powerpoint/2010/main" val="3783490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DA41-3830-4CBD-9B9D-9E267DC1E2F1}"/>
              </a:ext>
            </a:extLst>
          </p:cNvPr>
          <p:cNvSpPr>
            <a:spLocks noGrp="1"/>
          </p:cNvSpPr>
          <p:nvPr>
            <p:ph type="title"/>
          </p:nvPr>
        </p:nvSpPr>
        <p:spPr/>
        <p:txBody>
          <a:bodyPr>
            <a:normAutofit/>
          </a:bodyPr>
          <a:lstStyle/>
          <a:p>
            <a:pPr algn="ctr"/>
            <a:r>
              <a:rPr lang="en-US" sz="3600" dirty="0"/>
              <a:t>Covering</a:t>
            </a:r>
          </a:p>
        </p:txBody>
      </p:sp>
      <p:sp>
        <p:nvSpPr>
          <p:cNvPr id="3" name="Content Placeholder 2">
            <a:extLst>
              <a:ext uri="{FF2B5EF4-FFF2-40B4-BE49-F238E27FC236}">
                <a16:creationId xmlns:a16="http://schemas.microsoft.com/office/drawing/2014/main" id="{755F64F3-E72C-49AE-AF1F-A14BAF4D6F9D}"/>
              </a:ext>
            </a:extLst>
          </p:cNvPr>
          <p:cNvSpPr>
            <a:spLocks noGrp="1"/>
          </p:cNvSpPr>
          <p:nvPr>
            <p:ph idx="1"/>
          </p:nvPr>
        </p:nvSpPr>
        <p:spPr/>
        <p:txBody>
          <a:bodyPr/>
          <a:lstStyle/>
          <a:p>
            <a:r>
              <a:rPr lang="en-US" dirty="0"/>
              <a:t>At this point you can begin covering the model. The Airframe, Fins, Servo hatch and the Ailerons all need to be covered.</a:t>
            </a:r>
          </a:p>
        </p:txBody>
      </p:sp>
    </p:spTree>
    <p:extLst>
      <p:ext uri="{BB962C8B-B14F-4D97-AF65-F5344CB8AC3E}">
        <p14:creationId xmlns:p14="http://schemas.microsoft.com/office/powerpoint/2010/main" val="3494760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5E749-94C9-4701-B65D-A0659C508707}"/>
              </a:ext>
            </a:extLst>
          </p:cNvPr>
          <p:cNvSpPr>
            <a:spLocks noGrp="1"/>
          </p:cNvSpPr>
          <p:nvPr>
            <p:ph type="title"/>
          </p:nvPr>
        </p:nvSpPr>
        <p:spPr/>
        <p:txBody>
          <a:bodyPr/>
          <a:lstStyle/>
          <a:p>
            <a:pPr algn="ctr"/>
            <a:r>
              <a:rPr lang="en-US" dirty="0"/>
              <a:t>Assembly</a:t>
            </a:r>
          </a:p>
        </p:txBody>
      </p:sp>
      <p:sp>
        <p:nvSpPr>
          <p:cNvPr id="3" name="Content Placeholder 2">
            <a:extLst>
              <a:ext uri="{FF2B5EF4-FFF2-40B4-BE49-F238E27FC236}">
                <a16:creationId xmlns:a16="http://schemas.microsoft.com/office/drawing/2014/main" id="{672EF483-E88D-40A8-B10E-179FD7885078}"/>
              </a:ext>
            </a:extLst>
          </p:cNvPr>
          <p:cNvSpPr>
            <a:spLocks noGrp="1"/>
          </p:cNvSpPr>
          <p:nvPr>
            <p:ph idx="1"/>
          </p:nvPr>
        </p:nvSpPr>
        <p:spPr/>
        <p:txBody>
          <a:bodyPr/>
          <a:lstStyle/>
          <a:p>
            <a:r>
              <a:rPr lang="en-US" dirty="0"/>
              <a:t>Once you have everything covered, begin with the Ailerons and mount the servo horns.</a:t>
            </a:r>
          </a:p>
          <a:p>
            <a:pPr marL="0" indent="0">
              <a:buNone/>
            </a:pPr>
            <a:endParaRPr lang="en-US" dirty="0"/>
          </a:p>
          <a:p>
            <a:pPr marL="0" indent="0">
              <a:buNone/>
            </a:pPr>
            <a:r>
              <a:rPr lang="en-US" dirty="0"/>
              <a:t>Note: I always use hand lotion on my hinges to protect them from any CA that might leak onto them.</a:t>
            </a:r>
          </a:p>
        </p:txBody>
      </p:sp>
    </p:spTree>
    <p:extLst>
      <p:ext uri="{BB962C8B-B14F-4D97-AF65-F5344CB8AC3E}">
        <p14:creationId xmlns:p14="http://schemas.microsoft.com/office/powerpoint/2010/main" val="10740843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5E749-94C9-4701-B65D-A0659C508707}"/>
              </a:ext>
            </a:extLst>
          </p:cNvPr>
          <p:cNvSpPr>
            <a:spLocks noGrp="1"/>
          </p:cNvSpPr>
          <p:nvPr>
            <p:ph type="title"/>
          </p:nvPr>
        </p:nvSpPr>
        <p:spPr/>
        <p:txBody>
          <a:bodyPr/>
          <a:lstStyle/>
          <a:p>
            <a:pPr algn="ctr"/>
            <a:r>
              <a:rPr lang="en-US" dirty="0"/>
              <a:t>Assembly</a:t>
            </a:r>
          </a:p>
        </p:txBody>
      </p:sp>
      <p:sp>
        <p:nvSpPr>
          <p:cNvPr id="3" name="Content Placeholder 2">
            <a:extLst>
              <a:ext uri="{FF2B5EF4-FFF2-40B4-BE49-F238E27FC236}">
                <a16:creationId xmlns:a16="http://schemas.microsoft.com/office/drawing/2014/main" id="{672EF483-E88D-40A8-B10E-179FD7885078}"/>
              </a:ext>
            </a:extLst>
          </p:cNvPr>
          <p:cNvSpPr>
            <a:spLocks noGrp="1"/>
          </p:cNvSpPr>
          <p:nvPr>
            <p:ph idx="1"/>
          </p:nvPr>
        </p:nvSpPr>
        <p:spPr/>
        <p:txBody>
          <a:bodyPr/>
          <a:lstStyle/>
          <a:p>
            <a:r>
              <a:rPr lang="en-US" dirty="0"/>
              <a:t>Vertical Fins</a:t>
            </a:r>
          </a:p>
        </p:txBody>
      </p:sp>
      <p:sp>
        <p:nvSpPr>
          <p:cNvPr id="4" name="TextBox 3">
            <a:extLst>
              <a:ext uri="{FF2B5EF4-FFF2-40B4-BE49-F238E27FC236}">
                <a16:creationId xmlns:a16="http://schemas.microsoft.com/office/drawing/2014/main" id="{26F4B35F-0AD3-45D8-9898-1E44A181162C}"/>
              </a:ext>
            </a:extLst>
          </p:cNvPr>
          <p:cNvSpPr txBox="1"/>
          <p:nvPr/>
        </p:nvSpPr>
        <p:spPr>
          <a:xfrm>
            <a:off x="1510301" y="3000054"/>
            <a:ext cx="8072531" cy="1200329"/>
          </a:xfrm>
          <a:prstGeom prst="rect">
            <a:avLst/>
          </a:prstGeom>
          <a:noFill/>
        </p:spPr>
        <p:txBody>
          <a:bodyPr wrap="none" rtlCol="0">
            <a:spAutoFit/>
          </a:bodyPr>
          <a:lstStyle/>
          <a:p>
            <a:r>
              <a:rPr lang="en-US" dirty="0"/>
              <a:t>Test fit the vertical fins in the slots in the wing. They should fit snuggly into the slots.</a:t>
            </a:r>
          </a:p>
          <a:p>
            <a:endParaRPr lang="en-US" dirty="0"/>
          </a:p>
          <a:p>
            <a:r>
              <a:rPr lang="en-US" dirty="0"/>
              <a:t>Once you test fit them use medium CA to glue them in place. Use a square to make</a:t>
            </a:r>
          </a:p>
          <a:p>
            <a:r>
              <a:rPr lang="en-US" dirty="0"/>
              <a:t>Sure they are sitting straight in the slots. </a:t>
            </a:r>
          </a:p>
        </p:txBody>
      </p:sp>
    </p:spTree>
    <p:extLst>
      <p:ext uri="{BB962C8B-B14F-4D97-AF65-F5344CB8AC3E}">
        <p14:creationId xmlns:p14="http://schemas.microsoft.com/office/powerpoint/2010/main" val="1039712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0BEE7B-DEC2-4AD0-884F-E9B4D74FCCE2}"/>
              </a:ext>
            </a:extLst>
          </p:cNvPr>
          <p:cNvSpPr txBox="1"/>
          <p:nvPr/>
        </p:nvSpPr>
        <p:spPr>
          <a:xfrm>
            <a:off x="1335640" y="965771"/>
            <a:ext cx="2655214" cy="523220"/>
          </a:xfrm>
          <a:prstGeom prst="rect">
            <a:avLst/>
          </a:prstGeom>
          <a:noFill/>
        </p:spPr>
        <p:txBody>
          <a:bodyPr wrap="none" rtlCol="0">
            <a:spAutoFit/>
          </a:bodyPr>
          <a:lstStyle/>
          <a:p>
            <a:r>
              <a:rPr lang="en-US" sz="2800" dirty="0"/>
              <a:t>Center of Gravity</a:t>
            </a:r>
          </a:p>
        </p:txBody>
      </p:sp>
      <p:sp>
        <p:nvSpPr>
          <p:cNvPr id="3" name="TextBox 2">
            <a:extLst>
              <a:ext uri="{FF2B5EF4-FFF2-40B4-BE49-F238E27FC236}">
                <a16:creationId xmlns:a16="http://schemas.microsoft.com/office/drawing/2014/main" id="{946F1285-6020-4B74-99FA-9B76E5473297}"/>
              </a:ext>
            </a:extLst>
          </p:cNvPr>
          <p:cNvSpPr txBox="1"/>
          <p:nvPr/>
        </p:nvSpPr>
        <p:spPr>
          <a:xfrm>
            <a:off x="1510301" y="2404153"/>
            <a:ext cx="9497665" cy="1477328"/>
          </a:xfrm>
          <a:prstGeom prst="rect">
            <a:avLst/>
          </a:prstGeom>
          <a:noFill/>
        </p:spPr>
        <p:txBody>
          <a:bodyPr wrap="none" rtlCol="0">
            <a:spAutoFit/>
          </a:bodyPr>
          <a:lstStyle/>
          <a:p>
            <a:r>
              <a:rPr lang="en-US" dirty="0"/>
              <a:t>On a wing this is VERY important. I have found that the sweet spot for this wing is about1/4” to 3/8”</a:t>
            </a:r>
          </a:p>
          <a:p>
            <a:r>
              <a:rPr lang="en-US" dirty="0"/>
              <a:t>in back of the main spar.</a:t>
            </a:r>
          </a:p>
          <a:p>
            <a:endParaRPr lang="en-US" dirty="0"/>
          </a:p>
          <a:p>
            <a:r>
              <a:rPr lang="en-US" dirty="0"/>
              <a:t>This will depend on the battery, motor and ESC you choose.  </a:t>
            </a:r>
          </a:p>
          <a:p>
            <a:endParaRPr lang="en-US" dirty="0"/>
          </a:p>
        </p:txBody>
      </p:sp>
    </p:spTree>
    <p:extLst>
      <p:ext uri="{BB962C8B-B14F-4D97-AF65-F5344CB8AC3E}">
        <p14:creationId xmlns:p14="http://schemas.microsoft.com/office/powerpoint/2010/main" val="34035311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69D1CE-B2AD-4246-9D1C-2011AE5A44B5}"/>
              </a:ext>
            </a:extLst>
          </p:cNvPr>
          <p:cNvSpPr txBox="1"/>
          <p:nvPr/>
        </p:nvSpPr>
        <p:spPr>
          <a:xfrm>
            <a:off x="1376737" y="1099335"/>
            <a:ext cx="10063524" cy="4801314"/>
          </a:xfrm>
          <a:prstGeom prst="rect">
            <a:avLst/>
          </a:prstGeom>
          <a:noFill/>
        </p:spPr>
        <p:txBody>
          <a:bodyPr wrap="none" rtlCol="0">
            <a:spAutoFit/>
          </a:bodyPr>
          <a:lstStyle/>
          <a:p>
            <a:r>
              <a:rPr lang="en-US" dirty="0"/>
              <a:t>Once you install the motor, ESC and hookup the servos you will need to set the throws for the Ailerons.</a:t>
            </a:r>
          </a:p>
          <a:p>
            <a:endParaRPr lang="en-US" dirty="0"/>
          </a:p>
          <a:p>
            <a:r>
              <a:rPr lang="en-US" dirty="0"/>
              <a:t>Many people make a huge mistake here. You will only need approx. ½” to 5/8” throws. </a:t>
            </a:r>
          </a:p>
          <a:p>
            <a:endParaRPr lang="en-US" dirty="0"/>
          </a:p>
          <a:p>
            <a:r>
              <a:rPr lang="en-US" dirty="0"/>
              <a:t>Any more than that and the wing in almost uncontrollable.</a:t>
            </a:r>
          </a:p>
          <a:p>
            <a:endParaRPr lang="en-US" dirty="0"/>
          </a:p>
          <a:p>
            <a:r>
              <a:rPr lang="en-US" dirty="0"/>
              <a:t>We suggest setting high and lows rates. Set the low rates to 3/8 to ½” throw with 75% expo</a:t>
            </a:r>
          </a:p>
          <a:p>
            <a:endParaRPr lang="en-US" dirty="0"/>
          </a:p>
          <a:p>
            <a:r>
              <a:rPr lang="en-US" dirty="0"/>
              <a:t>High rates to ½” to 5/8” with 85% expo.</a:t>
            </a:r>
          </a:p>
          <a:p>
            <a:endParaRPr lang="en-US" dirty="0"/>
          </a:p>
          <a:p>
            <a:r>
              <a:rPr lang="en-US" dirty="0"/>
              <a:t>Start on low rates for the first flight and go from there.</a:t>
            </a:r>
          </a:p>
          <a:p>
            <a:endParaRPr lang="en-US" dirty="0"/>
          </a:p>
          <a:p>
            <a:r>
              <a:rPr lang="en-US" dirty="0"/>
              <a:t>Also hold the wing looking from the back and make sure the ailerons are not too far up or down. </a:t>
            </a:r>
          </a:p>
          <a:p>
            <a:r>
              <a:rPr lang="en-US" dirty="0"/>
              <a:t>They should follow the shape of the wing., If they are too far up the wing will do loops, too far down, well</a:t>
            </a:r>
          </a:p>
          <a:p>
            <a:r>
              <a:rPr lang="en-US" dirty="0"/>
              <a:t>… that wont be good.</a:t>
            </a:r>
          </a:p>
          <a:p>
            <a:endParaRPr lang="en-US" dirty="0"/>
          </a:p>
          <a:p>
            <a:endParaRPr lang="en-US" dirty="0"/>
          </a:p>
        </p:txBody>
      </p:sp>
    </p:spTree>
    <p:extLst>
      <p:ext uri="{BB962C8B-B14F-4D97-AF65-F5344CB8AC3E}">
        <p14:creationId xmlns:p14="http://schemas.microsoft.com/office/powerpoint/2010/main" val="1394326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39CCCA-CC1E-4CDB-8D18-AB20A94DD5F4}"/>
              </a:ext>
            </a:extLst>
          </p:cNvPr>
          <p:cNvSpPr txBox="1"/>
          <p:nvPr/>
        </p:nvSpPr>
        <p:spPr>
          <a:xfrm>
            <a:off x="1150706" y="986319"/>
            <a:ext cx="10243060" cy="4832092"/>
          </a:xfrm>
          <a:prstGeom prst="rect">
            <a:avLst/>
          </a:prstGeom>
          <a:noFill/>
        </p:spPr>
        <p:txBody>
          <a:bodyPr wrap="none" rtlCol="0">
            <a:spAutoFit/>
          </a:bodyPr>
          <a:lstStyle/>
          <a:p>
            <a:r>
              <a:rPr lang="en-US" sz="2800" dirty="0"/>
              <a:t>First flight:</a:t>
            </a:r>
          </a:p>
          <a:p>
            <a:endParaRPr lang="en-US" sz="2800" dirty="0"/>
          </a:p>
          <a:p>
            <a:r>
              <a:rPr lang="en-US" sz="2800" dirty="0"/>
              <a:t>Have someone hold the wing and you man (or woman) the controls.</a:t>
            </a:r>
          </a:p>
          <a:p>
            <a:r>
              <a:rPr lang="en-US" sz="2800" dirty="0"/>
              <a:t>Get the motor turning at about ½ or ¾ throttle and gently up on </a:t>
            </a:r>
          </a:p>
          <a:p>
            <a:r>
              <a:rPr lang="en-US" sz="2800" dirty="0"/>
              <a:t>the elevators. Then have them throw the wing at about a 45 degree</a:t>
            </a:r>
          </a:p>
          <a:p>
            <a:r>
              <a:rPr lang="en-US" sz="2800" dirty="0"/>
              <a:t>angle upwards.</a:t>
            </a:r>
          </a:p>
          <a:p>
            <a:r>
              <a:rPr lang="en-US" sz="2800" dirty="0"/>
              <a:t>From there its all up to you. </a:t>
            </a:r>
          </a:p>
          <a:p>
            <a:endParaRPr lang="en-US" sz="2800" dirty="0"/>
          </a:p>
          <a:p>
            <a:r>
              <a:rPr lang="en-US" sz="2800" dirty="0"/>
              <a:t>If you have an accident with your wing, don’t worry, we will supply</a:t>
            </a:r>
          </a:p>
          <a:p>
            <a:r>
              <a:rPr lang="en-US" sz="2800" dirty="0"/>
              <a:t>Replacements parts for you to rebuild. If you pay the shipping, we will</a:t>
            </a:r>
          </a:p>
          <a:p>
            <a:r>
              <a:rPr lang="en-US" sz="2800" dirty="0"/>
              <a:t>Help you get the wing back in the air.</a:t>
            </a:r>
          </a:p>
        </p:txBody>
      </p:sp>
    </p:spTree>
    <p:extLst>
      <p:ext uri="{BB962C8B-B14F-4D97-AF65-F5344CB8AC3E}">
        <p14:creationId xmlns:p14="http://schemas.microsoft.com/office/powerpoint/2010/main" val="38611560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9D2899-53B3-41B6-AC81-5772DD06E360}"/>
              </a:ext>
            </a:extLst>
          </p:cNvPr>
          <p:cNvSpPr txBox="1"/>
          <p:nvPr/>
        </p:nvSpPr>
        <p:spPr>
          <a:xfrm>
            <a:off x="1315092" y="945222"/>
            <a:ext cx="9900018" cy="1815882"/>
          </a:xfrm>
          <a:prstGeom prst="rect">
            <a:avLst/>
          </a:prstGeom>
          <a:noFill/>
        </p:spPr>
        <p:txBody>
          <a:bodyPr wrap="none" rtlCol="0">
            <a:spAutoFit/>
          </a:bodyPr>
          <a:lstStyle/>
          <a:p>
            <a:r>
              <a:rPr lang="en-US" sz="2800" dirty="0"/>
              <a:t>Have fun! Send us some pictures of your wing when its done, we</a:t>
            </a:r>
          </a:p>
          <a:p>
            <a:r>
              <a:rPr lang="en-US" sz="2800" dirty="0"/>
              <a:t> will post them on the web site.</a:t>
            </a:r>
          </a:p>
          <a:p>
            <a:endParaRPr lang="en-US" sz="2800" dirty="0"/>
          </a:p>
          <a:p>
            <a:r>
              <a:rPr lang="en-US" sz="2800" dirty="0"/>
              <a:t>Thank you for your purchase1 Please come back and see us again!!</a:t>
            </a:r>
          </a:p>
        </p:txBody>
      </p:sp>
    </p:spTree>
    <p:extLst>
      <p:ext uri="{BB962C8B-B14F-4D97-AF65-F5344CB8AC3E}">
        <p14:creationId xmlns:p14="http://schemas.microsoft.com/office/powerpoint/2010/main" val="3045718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35620</TotalTime>
  <Words>2258</Words>
  <Application>Microsoft Office PowerPoint</Application>
  <PresentationFormat>Widescreen</PresentationFormat>
  <Paragraphs>189</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Calibri Light</vt:lpstr>
      <vt:lpstr>Office Theme</vt:lpstr>
      <vt:lpstr>Congratulations on your purchase of the Wild Wing!</vt:lpstr>
      <vt:lpstr>What you will need to complete this kit:  Plastic hinges, ½” x 1”  (6 needed)  Control Horn, ½”  (2 needed)  Medium CA  Thin CA  Epoxy (20 Minute)  36” ruler  3 Rubber bands  Flat Building surface  Building saw  Square  1 Roll of Covering (your choice on colors and Brands, I like to use more than one color and UltraCote Brand)  Suggested motor: Propdrive2826 1350 KV  Speed Control: 30 amp  Prop 9 x 4.7  Battery: 3 cell 1000 MaH  2 -Small round magnets  (these will hold the hatch in place)   </vt:lpstr>
      <vt:lpstr>First thing we need to do is organize all the parts to make sure you have everything.</vt:lpstr>
      <vt:lpstr>Each spar has one end that has a ¼” step, the other end only has an 1/8” step.</vt:lpstr>
      <vt:lpstr>B. Box Sides,  There is one right and one left Box Side, they are marked Left and Right.</vt:lpstr>
      <vt:lpstr>D. Wing Tip, There are two of these one mounts on each end of the wing, along with these there are 12 Triangle pieces.</vt:lpstr>
      <vt:lpstr>E. Hatch and Doubler</vt:lpstr>
      <vt:lpstr>G. Bottom Box Pieces,</vt:lpstr>
      <vt:lpstr>I. Trailing Edges  1/16” x 1-1/2 x 36” balsa   (2pcs) </vt:lpstr>
      <vt:lpstr>Vertical Stab doublers</vt:lpstr>
      <vt:lpstr>PowerPoint Presentation</vt:lpstr>
      <vt:lpstr>PowerPoint Presentation</vt:lpstr>
      <vt:lpstr>PowerPoint Presentation</vt:lpstr>
      <vt:lpstr>2 Assembly</vt:lpstr>
      <vt:lpstr>Assemble the Fuselage Box</vt:lpstr>
      <vt:lpstr>Step 2, Put the Box assembly aside for now and find the Front and back Spars as well as the 1/8” Balsa wing              ribs.              Again, using no glue, start by sliding a wing rib in the first full slot of the large spar, as shown, do not               force the rib into the slot, it’s tight but it will slide in the slot with gentle but steady pressure. </vt:lpstr>
      <vt:lpstr>Locate one End Cap and one 1/8” Ply rib and insert them on each end of the wing panel, as shown</vt:lpstr>
      <vt:lpstr>Step 3, Find one of the ¼” x ¼” Balsa sticks, Cut one stick into 2  16-1/8” long pieces. With the fuse box in front of you push the sticks into each side of the box until approx. ¼” stick out on the inside of the box. Now find the  round ply parts with the square hole in them. Two of them go onto each side 1/4x ¼ balsa stick. DO NOT GLUE YET     </vt:lpstr>
      <vt:lpstr>Step 3, Now that the Box and both wing halves are together, find two more of the ¼” x ¼” stick and slide them into the ¼” slots along the top of the wing.</vt:lpstr>
      <vt:lpstr>Step 4, Installing the doublers for the vertical fins</vt:lpstr>
      <vt:lpstr>When the first doublers are glued in place locate the next two pieces that will locate right beside  the first pieces. See pictures for clarity</vt:lpstr>
      <vt:lpstr>Repeat the process for the front doublers</vt:lpstr>
      <vt:lpstr>This shows the front and back doublers in place ready to accept the vertical stab</vt:lpstr>
      <vt:lpstr>Servo Hatch</vt:lpstr>
      <vt:lpstr>Step 5, Find the “Servo Hatch” and “Top Back” pieces, Glue the “Top Back” with CA as shown.  </vt:lpstr>
      <vt:lpstr>PowerPoint Presentation</vt:lpstr>
      <vt:lpstr>Trailing Edges</vt:lpstr>
      <vt:lpstr>Ailerons</vt:lpstr>
      <vt:lpstr>Ailerons </vt:lpstr>
      <vt:lpstr>Ailerons </vt:lpstr>
      <vt:lpstr>Covering</vt:lpstr>
      <vt:lpstr>Assembly</vt:lpstr>
      <vt:lpstr>Assembly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Congratulations on your purchase of the Wild Wing!</dc:title>
  <dc:creator>scott edwards</dc:creator>
  <cp:lastModifiedBy>scott edwards</cp:lastModifiedBy>
  <cp:revision>46</cp:revision>
  <dcterms:created xsi:type="dcterms:W3CDTF">2016-11-21T13:19:25Z</dcterms:created>
  <dcterms:modified xsi:type="dcterms:W3CDTF">2019-10-26T13:33:13Z</dcterms:modified>
</cp:coreProperties>
</file>